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6" r:id="rId2"/>
    <p:sldId id="257" r:id="rId3"/>
  </p:sldIdLst>
  <p:sldSz cx="7489825" cy="10548938"/>
  <p:notesSz cx="6735763" cy="9866313"/>
  <p:defaultTextStyle>
    <a:defPPr>
      <a:defRPr lang="ja-JP"/>
    </a:defPPr>
    <a:lvl1pPr marL="0" algn="l" defTabSz="1030414" rtl="0" eaLnBrk="1" latinLnBrk="0" hangingPunct="1">
      <a:defRPr kumimoji="1" sz="1900" kern="1200">
        <a:solidFill>
          <a:schemeClr val="tx1"/>
        </a:solidFill>
        <a:latin typeface="+mn-lt"/>
        <a:ea typeface="+mn-ea"/>
        <a:cs typeface="+mn-cs"/>
      </a:defRPr>
    </a:lvl1pPr>
    <a:lvl2pPr marL="515206" algn="l" defTabSz="1030414" rtl="0" eaLnBrk="1" latinLnBrk="0" hangingPunct="1">
      <a:defRPr kumimoji="1" sz="1900" kern="1200">
        <a:solidFill>
          <a:schemeClr val="tx1"/>
        </a:solidFill>
        <a:latin typeface="+mn-lt"/>
        <a:ea typeface="+mn-ea"/>
        <a:cs typeface="+mn-cs"/>
      </a:defRPr>
    </a:lvl2pPr>
    <a:lvl3pPr marL="1030414" algn="l" defTabSz="1030414" rtl="0" eaLnBrk="1" latinLnBrk="0" hangingPunct="1">
      <a:defRPr kumimoji="1" sz="1900" kern="1200">
        <a:solidFill>
          <a:schemeClr val="tx1"/>
        </a:solidFill>
        <a:latin typeface="+mn-lt"/>
        <a:ea typeface="+mn-ea"/>
        <a:cs typeface="+mn-cs"/>
      </a:defRPr>
    </a:lvl3pPr>
    <a:lvl4pPr marL="1545619" algn="l" defTabSz="1030414" rtl="0" eaLnBrk="1" latinLnBrk="0" hangingPunct="1">
      <a:defRPr kumimoji="1" sz="1900" kern="1200">
        <a:solidFill>
          <a:schemeClr val="tx1"/>
        </a:solidFill>
        <a:latin typeface="+mn-lt"/>
        <a:ea typeface="+mn-ea"/>
        <a:cs typeface="+mn-cs"/>
      </a:defRPr>
    </a:lvl4pPr>
    <a:lvl5pPr marL="2060826" algn="l" defTabSz="1030414" rtl="0" eaLnBrk="1" latinLnBrk="0" hangingPunct="1">
      <a:defRPr kumimoji="1" sz="1900" kern="1200">
        <a:solidFill>
          <a:schemeClr val="tx1"/>
        </a:solidFill>
        <a:latin typeface="+mn-lt"/>
        <a:ea typeface="+mn-ea"/>
        <a:cs typeface="+mn-cs"/>
      </a:defRPr>
    </a:lvl5pPr>
    <a:lvl6pPr marL="2576031" algn="l" defTabSz="1030414" rtl="0" eaLnBrk="1" latinLnBrk="0" hangingPunct="1">
      <a:defRPr kumimoji="1" sz="1900" kern="1200">
        <a:solidFill>
          <a:schemeClr val="tx1"/>
        </a:solidFill>
        <a:latin typeface="+mn-lt"/>
        <a:ea typeface="+mn-ea"/>
        <a:cs typeface="+mn-cs"/>
      </a:defRPr>
    </a:lvl6pPr>
    <a:lvl7pPr marL="3091239" algn="l" defTabSz="1030414" rtl="0" eaLnBrk="1" latinLnBrk="0" hangingPunct="1">
      <a:defRPr kumimoji="1" sz="1900" kern="1200">
        <a:solidFill>
          <a:schemeClr val="tx1"/>
        </a:solidFill>
        <a:latin typeface="+mn-lt"/>
        <a:ea typeface="+mn-ea"/>
        <a:cs typeface="+mn-cs"/>
      </a:defRPr>
    </a:lvl7pPr>
    <a:lvl8pPr marL="3606445" algn="l" defTabSz="1030414" rtl="0" eaLnBrk="1" latinLnBrk="0" hangingPunct="1">
      <a:defRPr kumimoji="1" sz="1900" kern="1200">
        <a:solidFill>
          <a:schemeClr val="tx1"/>
        </a:solidFill>
        <a:latin typeface="+mn-lt"/>
        <a:ea typeface="+mn-ea"/>
        <a:cs typeface="+mn-cs"/>
      </a:defRPr>
    </a:lvl8pPr>
    <a:lvl9pPr marL="4121650" algn="l" defTabSz="1030414" rtl="0" eaLnBrk="1" latinLnBrk="0" hangingPunct="1">
      <a:defRPr kumimoji="1" sz="19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0644F8A-6E5D-495A-B21E-DC7B2C9DF15A}">
          <p14:sldIdLst>
            <p14:sldId id="256"/>
          </p14:sldIdLst>
        </p14:section>
        <p14:section name="タイトルなしのセクション" id="{A7774418-4457-4C3B-B899-CA50E7B46365}">
          <p14:sldIdLst/>
        </p14:section>
        <p14:section name="タイトルなしのセクション" id="{BFE8C0DE-DCAC-4461-AAFC-6E9922DE9AF7}">
          <p14:sldIdLst>
            <p14:sldId id="25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FF"/>
    <a:srgbClr val="FF0000"/>
    <a:srgbClr val="FF330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393" autoAdjust="0"/>
  </p:normalViewPr>
  <p:slideViewPr>
    <p:cSldViewPr>
      <p:cViewPr>
        <p:scale>
          <a:sx n="75" d="100"/>
          <a:sy n="75" d="100"/>
        </p:scale>
        <p:origin x="-2262" y="-72"/>
      </p:cViewPr>
      <p:guideLst>
        <p:guide orient="horz" pos="3324"/>
        <p:guide pos="23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09A14256-3FE3-487D-9182-587F34985D7F}" type="datetimeFigureOut">
              <a:rPr kumimoji="1" lang="ja-JP" altLang="en-US" smtClean="0"/>
              <a:t>2016/8/31</a:t>
            </a:fld>
            <a:endParaRPr kumimoji="1" lang="ja-JP" altLang="en-US"/>
          </a:p>
        </p:txBody>
      </p:sp>
      <p:sp>
        <p:nvSpPr>
          <p:cNvPr id="4" name="スライド イメージ プレースホルダー 3"/>
          <p:cNvSpPr>
            <a:spLocks noGrp="1" noRot="1" noChangeAspect="1"/>
          </p:cNvSpPr>
          <p:nvPr>
            <p:ph type="sldImg" idx="2"/>
          </p:nvPr>
        </p:nvSpPr>
        <p:spPr>
          <a:xfrm>
            <a:off x="2054225" y="739775"/>
            <a:ext cx="26273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1014"/>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3712"/>
          </a:xfrm>
          <a:prstGeom prst="rect">
            <a:avLst/>
          </a:prstGeom>
        </p:spPr>
        <p:txBody>
          <a:bodyPr vert="horz" lIns="91440" tIns="45720" rIns="91440" bIns="45720" rtlCol="0" anchor="b"/>
          <a:lstStyle>
            <a:lvl1pPr algn="r">
              <a:defRPr sz="1200"/>
            </a:lvl1pPr>
          </a:lstStyle>
          <a:p>
            <a:fld id="{2FA01A7E-0943-4C3C-8EC2-E229AF4EBADE}" type="slidenum">
              <a:rPr kumimoji="1" lang="ja-JP" altLang="en-US" smtClean="0"/>
              <a:t>‹#›</a:t>
            </a:fld>
            <a:endParaRPr kumimoji="1" lang="ja-JP" altLang="en-US"/>
          </a:p>
        </p:txBody>
      </p:sp>
    </p:spTree>
    <p:extLst>
      <p:ext uri="{BB962C8B-B14F-4D97-AF65-F5344CB8AC3E}">
        <p14:creationId xmlns:p14="http://schemas.microsoft.com/office/powerpoint/2010/main" val="4131703516"/>
      </p:ext>
    </p:extLst>
  </p:cSld>
  <p:clrMap bg1="lt1" tx1="dk1" bg2="lt2" tx2="dk2" accent1="accent1" accent2="accent2" accent3="accent3" accent4="accent4" accent5="accent5" accent6="accent6" hlink="hlink" folHlink="folHlink"/>
  <p:notesStyle>
    <a:lvl1pPr marL="0" algn="l" defTabSz="1030414" rtl="0" eaLnBrk="1" latinLnBrk="0" hangingPunct="1">
      <a:defRPr kumimoji="1" sz="1400" kern="1200">
        <a:solidFill>
          <a:schemeClr val="tx1"/>
        </a:solidFill>
        <a:latin typeface="+mn-lt"/>
        <a:ea typeface="+mn-ea"/>
        <a:cs typeface="+mn-cs"/>
      </a:defRPr>
    </a:lvl1pPr>
    <a:lvl2pPr marL="515206" algn="l" defTabSz="1030414" rtl="0" eaLnBrk="1" latinLnBrk="0" hangingPunct="1">
      <a:defRPr kumimoji="1" sz="1400" kern="1200">
        <a:solidFill>
          <a:schemeClr val="tx1"/>
        </a:solidFill>
        <a:latin typeface="+mn-lt"/>
        <a:ea typeface="+mn-ea"/>
        <a:cs typeface="+mn-cs"/>
      </a:defRPr>
    </a:lvl2pPr>
    <a:lvl3pPr marL="1030414" algn="l" defTabSz="1030414" rtl="0" eaLnBrk="1" latinLnBrk="0" hangingPunct="1">
      <a:defRPr kumimoji="1" sz="1400" kern="1200">
        <a:solidFill>
          <a:schemeClr val="tx1"/>
        </a:solidFill>
        <a:latin typeface="+mn-lt"/>
        <a:ea typeface="+mn-ea"/>
        <a:cs typeface="+mn-cs"/>
      </a:defRPr>
    </a:lvl3pPr>
    <a:lvl4pPr marL="1545619" algn="l" defTabSz="1030414" rtl="0" eaLnBrk="1" latinLnBrk="0" hangingPunct="1">
      <a:defRPr kumimoji="1" sz="1400" kern="1200">
        <a:solidFill>
          <a:schemeClr val="tx1"/>
        </a:solidFill>
        <a:latin typeface="+mn-lt"/>
        <a:ea typeface="+mn-ea"/>
        <a:cs typeface="+mn-cs"/>
      </a:defRPr>
    </a:lvl4pPr>
    <a:lvl5pPr marL="2060826" algn="l" defTabSz="1030414" rtl="0" eaLnBrk="1" latinLnBrk="0" hangingPunct="1">
      <a:defRPr kumimoji="1" sz="1400" kern="1200">
        <a:solidFill>
          <a:schemeClr val="tx1"/>
        </a:solidFill>
        <a:latin typeface="+mn-lt"/>
        <a:ea typeface="+mn-ea"/>
        <a:cs typeface="+mn-cs"/>
      </a:defRPr>
    </a:lvl5pPr>
    <a:lvl6pPr marL="2576031" algn="l" defTabSz="1030414" rtl="0" eaLnBrk="1" latinLnBrk="0" hangingPunct="1">
      <a:defRPr kumimoji="1" sz="1400" kern="1200">
        <a:solidFill>
          <a:schemeClr val="tx1"/>
        </a:solidFill>
        <a:latin typeface="+mn-lt"/>
        <a:ea typeface="+mn-ea"/>
        <a:cs typeface="+mn-cs"/>
      </a:defRPr>
    </a:lvl6pPr>
    <a:lvl7pPr marL="3091239" algn="l" defTabSz="1030414" rtl="0" eaLnBrk="1" latinLnBrk="0" hangingPunct="1">
      <a:defRPr kumimoji="1" sz="1400" kern="1200">
        <a:solidFill>
          <a:schemeClr val="tx1"/>
        </a:solidFill>
        <a:latin typeface="+mn-lt"/>
        <a:ea typeface="+mn-ea"/>
        <a:cs typeface="+mn-cs"/>
      </a:defRPr>
    </a:lvl7pPr>
    <a:lvl8pPr marL="3606445" algn="l" defTabSz="1030414" rtl="0" eaLnBrk="1" latinLnBrk="0" hangingPunct="1">
      <a:defRPr kumimoji="1" sz="1400" kern="1200">
        <a:solidFill>
          <a:schemeClr val="tx1"/>
        </a:solidFill>
        <a:latin typeface="+mn-lt"/>
        <a:ea typeface="+mn-ea"/>
        <a:cs typeface="+mn-cs"/>
      </a:defRPr>
    </a:lvl8pPr>
    <a:lvl9pPr marL="4121650" algn="l" defTabSz="1030414"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54225" y="739775"/>
            <a:ext cx="2627313"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FA01A7E-0943-4C3C-8EC2-E229AF4EBADE}" type="slidenum">
              <a:rPr kumimoji="1" lang="ja-JP" altLang="en-US" smtClean="0"/>
              <a:t>1</a:t>
            </a:fld>
            <a:endParaRPr kumimoji="1" lang="ja-JP" altLang="en-US"/>
          </a:p>
        </p:txBody>
      </p:sp>
    </p:spTree>
    <p:extLst>
      <p:ext uri="{BB962C8B-B14F-4D97-AF65-F5344CB8AC3E}">
        <p14:creationId xmlns:p14="http://schemas.microsoft.com/office/powerpoint/2010/main" val="3938954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1741" y="3277012"/>
            <a:ext cx="6366352" cy="226118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23477" y="5977736"/>
            <a:ext cx="5242879" cy="2695839"/>
          </a:xfrm>
        </p:spPr>
        <p:txBody>
          <a:bodyPr/>
          <a:lstStyle>
            <a:lvl1pPr marL="0" indent="0" algn="ctr">
              <a:buNone/>
              <a:defRPr>
                <a:solidFill>
                  <a:schemeClr val="tx1">
                    <a:tint val="75000"/>
                  </a:schemeClr>
                </a:solidFill>
              </a:defRPr>
            </a:lvl1pPr>
            <a:lvl2pPr marL="515206" indent="0" algn="ctr">
              <a:buNone/>
              <a:defRPr>
                <a:solidFill>
                  <a:schemeClr val="tx1">
                    <a:tint val="75000"/>
                  </a:schemeClr>
                </a:solidFill>
              </a:defRPr>
            </a:lvl2pPr>
            <a:lvl3pPr marL="1030414" indent="0" algn="ctr">
              <a:buNone/>
              <a:defRPr>
                <a:solidFill>
                  <a:schemeClr val="tx1">
                    <a:tint val="75000"/>
                  </a:schemeClr>
                </a:solidFill>
              </a:defRPr>
            </a:lvl3pPr>
            <a:lvl4pPr marL="1545619" indent="0" algn="ctr">
              <a:buNone/>
              <a:defRPr>
                <a:solidFill>
                  <a:schemeClr val="tx1">
                    <a:tint val="75000"/>
                  </a:schemeClr>
                </a:solidFill>
              </a:defRPr>
            </a:lvl4pPr>
            <a:lvl5pPr marL="2060826" indent="0" algn="ctr">
              <a:buNone/>
              <a:defRPr>
                <a:solidFill>
                  <a:schemeClr val="tx1">
                    <a:tint val="75000"/>
                  </a:schemeClr>
                </a:solidFill>
              </a:defRPr>
            </a:lvl5pPr>
            <a:lvl6pPr marL="2576031" indent="0" algn="ctr">
              <a:buNone/>
              <a:defRPr>
                <a:solidFill>
                  <a:schemeClr val="tx1">
                    <a:tint val="75000"/>
                  </a:schemeClr>
                </a:solidFill>
              </a:defRPr>
            </a:lvl6pPr>
            <a:lvl7pPr marL="3091239" indent="0" algn="ctr">
              <a:buNone/>
              <a:defRPr>
                <a:solidFill>
                  <a:schemeClr val="tx1">
                    <a:tint val="75000"/>
                  </a:schemeClr>
                </a:solidFill>
              </a:defRPr>
            </a:lvl7pPr>
            <a:lvl8pPr marL="3606445" indent="0" algn="ctr">
              <a:buNone/>
              <a:defRPr>
                <a:solidFill>
                  <a:schemeClr val="tx1">
                    <a:tint val="75000"/>
                  </a:schemeClr>
                </a:solidFill>
              </a:defRPr>
            </a:lvl8pPr>
            <a:lvl9pPr marL="412165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2016/8/31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19646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2016/8/31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216114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072596" y="564079"/>
            <a:ext cx="1263910" cy="1199941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80871" y="564079"/>
            <a:ext cx="3666895" cy="1199941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2016/8/31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668817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2016/8/31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748113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1648" y="6778671"/>
            <a:ext cx="6366352" cy="2095137"/>
          </a:xfrm>
        </p:spPr>
        <p:txBody>
          <a:bodyPr anchor="t"/>
          <a:lstStyle>
            <a:lvl1pPr algn="l">
              <a:defRPr sz="45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1648" y="4471094"/>
            <a:ext cx="6366352" cy="2307579"/>
          </a:xfrm>
        </p:spPr>
        <p:txBody>
          <a:bodyPr anchor="b"/>
          <a:lstStyle>
            <a:lvl1pPr marL="0" indent="0">
              <a:buNone/>
              <a:defRPr sz="2000">
                <a:solidFill>
                  <a:schemeClr val="tx1">
                    <a:tint val="75000"/>
                  </a:schemeClr>
                </a:solidFill>
              </a:defRPr>
            </a:lvl1pPr>
            <a:lvl2pPr marL="515206" indent="0">
              <a:buNone/>
              <a:defRPr sz="1900">
                <a:solidFill>
                  <a:schemeClr val="tx1">
                    <a:tint val="75000"/>
                  </a:schemeClr>
                </a:solidFill>
              </a:defRPr>
            </a:lvl2pPr>
            <a:lvl3pPr marL="1030414" indent="0">
              <a:buNone/>
              <a:defRPr sz="1800">
                <a:solidFill>
                  <a:schemeClr val="tx1">
                    <a:tint val="75000"/>
                  </a:schemeClr>
                </a:solidFill>
              </a:defRPr>
            </a:lvl3pPr>
            <a:lvl4pPr marL="1545619" indent="0">
              <a:buNone/>
              <a:defRPr sz="1600">
                <a:solidFill>
                  <a:schemeClr val="tx1">
                    <a:tint val="75000"/>
                  </a:schemeClr>
                </a:solidFill>
              </a:defRPr>
            </a:lvl4pPr>
            <a:lvl5pPr marL="2060826" indent="0">
              <a:buNone/>
              <a:defRPr sz="1600">
                <a:solidFill>
                  <a:schemeClr val="tx1">
                    <a:tint val="75000"/>
                  </a:schemeClr>
                </a:solidFill>
              </a:defRPr>
            </a:lvl5pPr>
            <a:lvl6pPr marL="2576031" indent="0">
              <a:buNone/>
              <a:defRPr sz="1600">
                <a:solidFill>
                  <a:schemeClr val="tx1">
                    <a:tint val="75000"/>
                  </a:schemeClr>
                </a:solidFill>
              </a:defRPr>
            </a:lvl6pPr>
            <a:lvl7pPr marL="3091239" indent="0">
              <a:buNone/>
              <a:defRPr sz="1600">
                <a:solidFill>
                  <a:schemeClr val="tx1">
                    <a:tint val="75000"/>
                  </a:schemeClr>
                </a:solidFill>
              </a:defRPr>
            </a:lvl7pPr>
            <a:lvl8pPr marL="3606445" indent="0">
              <a:buNone/>
              <a:defRPr sz="1600">
                <a:solidFill>
                  <a:schemeClr val="tx1">
                    <a:tint val="75000"/>
                  </a:schemeClr>
                </a:solidFill>
              </a:defRPr>
            </a:lvl8pPr>
            <a:lvl9pPr marL="412165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90ED720-0104-4369-84BC-D37694168613}" type="datetimeFigureOut">
              <a:rPr kumimoji="1" lang="ja-JP" altLang="en-US" smtClean="0"/>
              <a:t>2016/8/31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03879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80872" y="3281898"/>
            <a:ext cx="2465401" cy="9281601"/>
          </a:xfrm>
        </p:spPr>
        <p:txBody>
          <a:bodyPr/>
          <a:lstStyle>
            <a:lvl1pPr>
              <a:defRPr sz="3100"/>
            </a:lvl1pPr>
            <a:lvl2pPr>
              <a:defRPr sz="27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871105" y="3281898"/>
            <a:ext cx="2465401" cy="9281601"/>
          </a:xfrm>
        </p:spPr>
        <p:txBody>
          <a:bodyPr/>
          <a:lstStyle>
            <a:lvl1pPr>
              <a:defRPr sz="3100"/>
            </a:lvl1pPr>
            <a:lvl2pPr>
              <a:defRPr sz="27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2016/8/31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032735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4494" y="422449"/>
            <a:ext cx="6740844" cy="1758157"/>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4496" y="2361303"/>
            <a:ext cx="3309306" cy="984077"/>
          </a:xfrm>
        </p:spPr>
        <p:txBody>
          <a:bodyPr anchor="b"/>
          <a:lstStyle>
            <a:lvl1pPr marL="0" indent="0">
              <a:buNone/>
              <a:defRPr sz="2700" b="1"/>
            </a:lvl1pPr>
            <a:lvl2pPr marL="515206" indent="0">
              <a:buNone/>
              <a:defRPr sz="2000" b="1"/>
            </a:lvl2pPr>
            <a:lvl3pPr marL="1030414" indent="0">
              <a:buNone/>
              <a:defRPr sz="1900" b="1"/>
            </a:lvl3pPr>
            <a:lvl4pPr marL="1545619" indent="0">
              <a:buNone/>
              <a:defRPr sz="1800" b="1"/>
            </a:lvl4pPr>
            <a:lvl5pPr marL="2060826" indent="0">
              <a:buNone/>
              <a:defRPr sz="1800" b="1"/>
            </a:lvl5pPr>
            <a:lvl6pPr marL="2576031" indent="0">
              <a:buNone/>
              <a:defRPr sz="1800" b="1"/>
            </a:lvl6pPr>
            <a:lvl7pPr marL="3091239" indent="0">
              <a:buNone/>
              <a:defRPr sz="1800" b="1"/>
            </a:lvl7pPr>
            <a:lvl8pPr marL="3606445" indent="0">
              <a:buNone/>
              <a:defRPr sz="1800" b="1"/>
            </a:lvl8pPr>
            <a:lvl9pPr marL="4121650"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4496" y="3345383"/>
            <a:ext cx="3309306" cy="6077850"/>
          </a:xfrm>
        </p:spPr>
        <p:txBody>
          <a:bodyPr/>
          <a:lstStyle>
            <a:lvl1pPr>
              <a:defRPr sz="2700"/>
            </a:lvl1pPr>
            <a:lvl2pPr>
              <a:defRPr sz="2000"/>
            </a:lvl2pPr>
            <a:lvl3pPr>
              <a:defRPr sz="19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04733" y="2361303"/>
            <a:ext cx="3310606" cy="984077"/>
          </a:xfrm>
        </p:spPr>
        <p:txBody>
          <a:bodyPr anchor="b"/>
          <a:lstStyle>
            <a:lvl1pPr marL="0" indent="0">
              <a:buNone/>
              <a:defRPr sz="2700" b="1"/>
            </a:lvl1pPr>
            <a:lvl2pPr marL="515206" indent="0">
              <a:buNone/>
              <a:defRPr sz="2000" b="1"/>
            </a:lvl2pPr>
            <a:lvl3pPr marL="1030414" indent="0">
              <a:buNone/>
              <a:defRPr sz="1900" b="1"/>
            </a:lvl3pPr>
            <a:lvl4pPr marL="1545619" indent="0">
              <a:buNone/>
              <a:defRPr sz="1800" b="1"/>
            </a:lvl4pPr>
            <a:lvl5pPr marL="2060826" indent="0">
              <a:buNone/>
              <a:defRPr sz="1800" b="1"/>
            </a:lvl5pPr>
            <a:lvl6pPr marL="2576031" indent="0">
              <a:buNone/>
              <a:defRPr sz="1800" b="1"/>
            </a:lvl6pPr>
            <a:lvl7pPr marL="3091239" indent="0">
              <a:buNone/>
              <a:defRPr sz="1800" b="1"/>
            </a:lvl7pPr>
            <a:lvl8pPr marL="3606445" indent="0">
              <a:buNone/>
              <a:defRPr sz="1800" b="1"/>
            </a:lvl8pPr>
            <a:lvl9pPr marL="4121650"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04733" y="3345383"/>
            <a:ext cx="3310606" cy="6077850"/>
          </a:xfrm>
        </p:spPr>
        <p:txBody>
          <a:bodyPr/>
          <a:lstStyle>
            <a:lvl1pPr>
              <a:defRPr sz="2700"/>
            </a:lvl1pPr>
            <a:lvl2pPr>
              <a:defRPr sz="2000"/>
            </a:lvl2pPr>
            <a:lvl3pPr>
              <a:defRPr sz="19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90ED720-0104-4369-84BC-D37694168613}" type="datetimeFigureOut">
              <a:rPr kumimoji="1" lang="ja-JP" altLang="en-US" smtClean="0"/>
              <a:t>2016/8/31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04009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90ED720-0104-4369-84BC-D37694168613}" type="datetimeFigureOut">
              <a:rPr kumimoji="1" lang="ja-JP" altLang="en-US" smtClean="0"/>
              <a:t>2016/8/31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93382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90ED720-0104-4369-84BC-D37694168613}" type="datetimeFigureOut">
              <a:rPr kumimoji="1" lang="ja-JP" altLang="en-US" smtClean="0"/>
              <a:t>2016/8/31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855149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4497" y="420007"/>
            <a:ext cx="2464101" cy="178746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28316" y="420010"/>
            <a:ext cx="4187020" cy="9003225"/>
          </a:xfrm>
        </p:spPr>
        <p:txBody>
          <a:bodyPr/>
          <a:lstStyle>
            <a:lvl1pPr>
              <a:defRPr sz="3600"/>
            </a:lvl1pPr>
            <a:lvl2pPr>
              <a:defRPr sz="3100"/>
            </a:lvl2pPr>
            <a:lvl3pPr>
              <a:defRPr sz="27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4497" y="2207468"/>
            <a:ext cx="2464101" cy="7215767"/>
          </a:xfrm>
        </p:spPr>
        <p:txBody>
          <a:bodyPr/>
          <a:lstStyle>
            <a:lvl1pPr marL="0" indent="0">
              <a:buNone/>
              <a:defRPr sz="1600"/>
            </a:lvl1pPr>
            <a:lvl2pPr marL="515206" indent="0">
              <a:buNone/>
              <a:defRPr sz="1400"/>
            </a:lvl2pPr>
            <a:lvl3pPr marL="1030414" indent="0">
              <a:buNone/>
              <a:defRPr sz="1200"/>
            </a:lvl3pPr>
            <a:lvl4pPr marL="1545619" indent="0">
              <a:buNone/>
              <a:defRPr sz="1100"/>
            </a:lvl4pPr>
            <a:lvl5pPr marL="2060826" indent="0">
              <a:buNone/>
              <a:defRPr sz="1100"/>
            </a:lvl5pPr>
            <a:lvl6pPr marL="2576031" indent="0">
              <a:buNone/>
              <a:defRPr sz="1100"/>
            </a:lvl6pPr>
            <a:lvl7pPr marL="3091239" indent="0">
              <a:buNone/>
              <a:defRPr sz="1100"/>
            </a:lvl7pPr>
            <a:lvl8pPr marL="3606445" indent="0">
              <a:buNone/>
              <a:defRPr sz="1100"/>
            </a:lvl8pPr>
            <a:lvl9pPr marL="4121650" indent="0">
              <a:buNone/>
              <a:defRPr sz="1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2016/8/31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0398736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68060" y="7384260"/>
            <a:ext cx="4493895" cy="871754"/>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68060" y="942570"/>
            <a:ext cx="4493895" cy="6329363"/>
          </a:xfrm>
        </p:spPr>
        <p:txBody>
          <a:bodyPr/>
          <a:lstStyle>
            <a:lvl1pPr marL="0" indent="0">
              <a:buNone/>
              <a:defRPr sz="3600"/>
            </a:lvl1pPr>
            <a:lvl2pPr marL="515206" indent="0">
              <a:buNone/>
              <a:defRPr sz="3100"/>
            </a:lvl2pPr>
            <a:lvl3pPr marL="1030414" indent="0">
              <a:buNone/>
              <a:defRPr sz="2700"/>
            </a:lvl3pPr>
            <a:lvl4pPr marL="1545619" indent="0">
              <a:buNone/>
              <a:defRPr sz="2000"/>
            </a:lvl4pPr>
            <a:lvl5pPr marL="2060826" indent="0">
              <a:buNone/>
              <a:defRPr sz="2000"/>
            </a:lvl5pPr>
            <a:lvl6pPr marL="2576031" indent="0">
              <a:buNone/>
              <a:defRPr sz="2000"/>
            </a:lvl6pPr>
            <a:lvl7pPr marL="3091239" indent="0">
              <a:buNone/>
              <a:defRPr sz="2000"/>
            </a:lvl7pPr>
            <a:lvl8pPr marL="3606445" indent="0">
              <a:buNone/>
              <a:defRPr sz="2000"/>
            </a:lvl8pPr>
            <a:lvl9pPr marL="4121650" indent="0">
              <a:buNone/>
              <a:defRPr sz="2000"/>
            </a:lvl9pPr>
          </a:lstStyle>
          <a:p>
            <a:endParaRPr kumimoji="1" lang="ja-JP" altLang="en-US"/>
          </a:p>
        </p:txBody>
      </p:sp>
      <p:sp>
        <p:nvSpPr>
          <p:cNvPr id="4" name="テキスト プレースホルダー 3"/>
          <p:cNvSpPr>
            <a:spLocks noGrp="1"/>
          </p:cNvSpPr>
          <p:nvPr>
            <p:ph type="body" sz="half" idx="2"/>
          </p:nvPr>
        </p:nvSpPr>
        <p:spPr>
          <a:xfrm>
            <a:off x="1468060" y="8256012"/>
            <a:ext cx="4493895" cy="1238034"/>
          </a:xfrm>
        </p:spPr>
        <p:txBody>
          <a:bodyPr/>
          <a:lstStyle>
            <a:lvl1pPr marL="0" indent="0">
              <a:buNone/>
              <a:defRPr sz="1600"/>
            </a:lvl1pPr>
            <a:lvl2pPr marL="515206" indent="0">
              <a:buNone/>
              <a:defRPr sz="1400"/>
            </a:lvl2pPr>
            <a:lvl3pPr marL="1030414" indent="0">
              <a:buNone/>
              <a:defRPr sz="1200"/>
            </a:lvl3pPr>
            <a:lvl4pPr marL="1545619" indent="0">
              <a:buNone/>
              <a:defRPr sz="1100"/>
            </a:lvl4pPr>
            <a:lvl5pPr marL="2060826" indent="0">
              <a:buNone/>
              <a:defRPr sz="1100"/>
            </a:lvl5pPr>
            <a:lvl6pPr marL="2576031" indent="0">
              <a:buNone/>
              <a:defRPr sz="1100"/>
            </a:lvl6pPr>
            <a:lvl7pPr marL="3091239" indent="0">
              <a:buNone/>
              <a:defRPr sz="1100"/>
            </a:lvl7pPr>
            <a:lvl8pPr marL="3606445" indent="0">
              <a:buNone/>
              <a:defRPr sz="1100"/>
            </a:lvl8pPr>
            <a:lvl9pPr marL="4121650" indent="0">
              <a:buNone/>
              <a:defRPr sz="11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90ED720-0104-4369-84BC-D37694168613}" type="datetimeFigureOut">
              <a:rPr kumimoji="1" lang="ja-JP" altLang="en-US" smtClean="0"/>
              <a:t>2016/8/31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069694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4494" y="422449"/>
            <a:ext cx="6740844" cy="1758157"/>
          </a:xfrm>
          <a:prstGeom prst="rect">
            <a:avLst/>
          </a:prstGeom>
        </p:spPr>
        <p:txBody>
          <a:bodyPr vert="horz" lIns="103040" tIns="51521" rIns="103040" bIns="5152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4494" y="2461422"/>
            <a:ext cx="6740844" cy="6961811"/>
          </a:xfrm>
          <a:prstGeom prst="rect">
            <a:avLst/>
          </a:prstGeom>
        </p:spPr>
        <p:txBody>
          <a:bodyPr vert="horz" lIns="103040" tIns="51521" rIns="103040" bIns="5152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4493" y="9777308"/>
            <a:ext cx="1747625" cy="561632"/>
          </a:xfrm>
          <a:prstGeom prst="rect">
            <a:avLst/>
          </a:prstGeom>
        </p:spPr>
        <p:txBody>
          <a:bodyPr vert="horz" lIns="103040" tIns="51521" rIns="103040" bIns="51521" rtlCol="0" anchor="ctr"/>
          <a:lstStyle>
            <a:lvl1pPr algn="l">
              <a:defRPr sz="1400">
                <a:solidFill>
                  <a:schemeClr val="tx1">
                    <a:tint val="75000"/>
                  </a:schemeClr>
                </a:solidFill>
              </a:defRPr>
            </a:lvl1pPr>
          </a:lstStyle>
          <a:p>
            <a:fld id="{E90ED720-0104-4369-84BC-D37694168613}" type="datetimeFigureOut">
              <a:rPr kumimoji="1" lang="ja-JP" altLang="en-US" smtClean="0"/>
              <a:t>2016/8/31</a:t>
            </a:fld>
            <a:endParaRPr kumimoji="1" lang="ja-JP" altLang="en-US"/>
          </a:p>
        </p:txBody>
      </p:sp>
      <p:sp>
        <p:nvSpPr>
          <p:cNvPr id="5" name="フッター プレースホルダー 4"/>
          <p:cNvSpPr>
            <a:spLocks noGrp="1"/>
          </p:cNvSpPr>
          <p:nvPr>
            <p:ph type="ftr" sz="quarter" idx="3"/>
          </p:nvPr>
        </p:nvSpPr>
        <p:spPr>
          <a:xfrm>
            <a:off x="2559028" y="9777308"/>
            <a:ext cx="2371778" cy="561632"/>
          </a:xfrm>
          <a:prstGeom prst="rect">
            <a:avLst/>
          </a:prstGeom>
        </p:spPr>
        <p:txBody>
          <a:bodyPr vert="horz" lIns="103040" tIns="51521" rIns="103040" bIns="51521"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367711" y="9777308"/>
            <a:ext cx="1747625" cy="561632"/>
          </a:xfrm>
          <a:prstGeom prst="rect">
            <a:avLst/>
          </a:prstGeom>
        </p:spPr>
        <p:txBody>
          <a:bodyPr vert="horz" lIns="103040" tIns="51521" rIns="103040" bIns="51521" rtlCol="0" anchor="ctr"/>
          <a:lstStyle>
            <a:lvl1pPr algn="r">
              <a:defRPr sz="14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4474595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1030414" rtl="0" eaLnBrk="1" latinLnBrk="0" hangingPunct="1">
        <a:spcBef>
          <a:spcPct val="0"/>
        </a:spcBef>
        <a:buNone/>
        <a:defRPr kumimoji="1" sz="5100" kern="1200">
          <a:solidFill>
            <a:schemeClr val="tx1"/>
          </a:solidFill>
          <a:latin typeface="+mj-lt"/>
          <a:ea typeface="+mj-ea"/>
          <a:cs typeface="+mj-cs"/>
        </a:defRPr>
      </a:lvl1pPr>
    </p:titleStyle>
    <p:bodyStyle>
      <a:lvl1pPr marL="386405" indent="-386405" algn="l" defTabSz="1030414"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1pPr>
      <a:lvl2pPr marL="837210" indent="-322005" algn="l" defTabSz="1030414"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2pPr>
      <a:lvl3pPr marL="1288016" indent="-257603" algn="l" defTabSz="1030414"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03222" indent="-257603" algn="l" defTabSz="1030414"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318429" indent="-257603" algn="l" defTabSz="1030414"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833635" indent="-257603" algn="l" defTabSz="1030414"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348842" indent="-257603" algn="l" defTabSz="1030414"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864048" indent="-257603" algn="l" defTabSz="1030414"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4379253" indent="-257603" algn="l" defTabSz="1030414"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1030414" rtl="0" eaLnBrk="1" latinLnBrk="0" hangingPunct="1">
        <a:defRPr kumimoji="1" sz="1900" kern="1200">
          <a:solidFill>
            <a:schemeClr val="tx1"/>
          </a:solidFill>
          <a:latin typeface="+mn-lt"/>
          <a:ea typeface="+mn-ea"/>
          <a:cs typeface="+mn-cs"/>
        </a:defRPr>
      </a:lvl1pPr>
      <a:lvl2pPr marL="515206" algn="l" defTabSz="1030414" rtl="0" eaLnBrk="1" latinLnBrk="0" hangingPunct="1">
        <a:defRPr kumimoji="1" sz="1900" kern="1200">
          <a:solidFill>
            <a:schemeClr val="tx1"/>
          </a:solidFill>
          <a:latin typeface="+mn-lt"/>
          <a:ea typeface="+mn-ea"/>
          <a:cs typeface="+mn-cs"/>
        </a:defRPr>
      </a:lvl2pPr>
      <a:lvl3pPr marL="1030414" algn="l" defTabSz="1030414" rtl="0" eaLnBrk="1" latinLnBrk="0" hangingPunct="1">
        <a:defRPr kumimoji="1" sz="1900" kern="1200">
          <a:solidFill>
            <a:schemeClr val="tx1"/>
          </a:solidFill>
          <a:latin typeface="+mn-lt"/>
          <a:ea typeface="+mn-ea"/>
          <a:cs typeface="+mn-cs"/>
        </a:defRPr>
      </a:lvl3pPr>
      <a:lvl4pPr marL="1545619" algn="l" defTabSz="1030414" rtl="0" eaLnBrk="1" latinLnBrk="0" hangingPunct="1">
        <a:defRPr kumimoji="1" sz="1900" kern="1200">
          <a:solidFill>
            <a:schemeClr val="tx1"/>
          </a:solidFill>
          <a:latin typeface="+mn-lt"/>
          <a:ea typeface="+mn-ea"/>
          <a:cs typeface="+mn-cs"/>
        </a:defRPr>
      </a:lvl4pPr>
      <a:lvl5pPr marL="2060826" algn="l" defTabSz="1030414" rtl="0" eaLnBrk="1" latinLnBrk="0" hangingPunct="1">
        <a:defRPr kumimoji="1" sz="1900" kern="1200">
          <a:solidFill>
            <a:schemeClr val="tx1"/>
          </a:solidFill>
          <a:latin typeface="+mn-lt"/>
          <a:ea typeface="+mn-ea"/>
          <a:cs typeface="+mn-cs"/>
        </a:defRPr>
      </a:lvl5pPr>
      <a:lvl6pPr marL="2576031" algn="l" defTabSz="1030414" rtl="0" eaLnBrk="1" latinLnBrk="0" hangingPunct="1">
        <a:defRPr kumimoji="1" sz="1900" kern="1200">
          <a:solidFill>
            <a:schemeClr val="tx1"/>
          </a:solidFill>
          <a:latin typeface="+mn-lt"/>
          <a:ea typeface="+mn-ea"/>
          <a:cs typeface="+mn-cs"/>
        </a:defRPr>
      </a:lvl6pPr>
      <a:lvl7pPr marL="3091239" algn="l" defTabSz="1030414" rtl="0" eaLnBrk="1" latinLnBrk="0" hangingPunct="1">
        <a:defRPr kumimoji="1" sz="1900" kern="1200">
          <a:solidFill>
            <a:schemeClr val="tx1"/>
          </a:solidFill>
          <a:latin typeface="+mn-lt"/>
          <a:ea typeface="+mn-ea"/>
          <a:cs typeface="+mn-cs"/>
        </a:defRPr>
      </a:lvl7pPr>
      <a:lvl8pPr marL="3606445" algn="l" defTabSz="1030414" rtl="0" eaLnBrk="1" latinLnBrk="0" hangingPunct="1">
        <a:defRPr kumimoji="1" sz="1900" kern="1200">
          <a:solidFill>
            <a:schemeClr val="tx1"/>
          </a:solidFill>
          <a:latin typeface="+mn-lt"/>
          <a:ea typeface="+mn-ea"/>
          <a:cs typeface="+mn-cs"/>
        </a:defRPr>
      </a:lvl8pPr>
      <a:lvl9pPr marL="4121650" algn="l" defTabSz="1030414"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75316" y="370279"/>
            <a:ext cx="6920501" cy="9678863"/>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103040" tIns="51521" rIns="103040" bIns="51521" spcCol="0" rtlCol="0" anchor="ctr"/>
          <a:lstStyle/>
          <a:p>
            <a:pPr algn="ctr"/>
            <a:endParaRPr kumimoji="1" lang="ja-JP" altLang="en-US"/>
          </a:p>
        </p:txBody>
      </p:sp>
      <p:sp>
        <p:nvSpPr>
          <p:cNvPr id="3" name="正方形/長方形 2"/>
          <p:cNvSpPr/>
          <p:nvPr/>
        </p:nvSpPr>
        <p:spPr>
          <a:xfrm>
            <a:off x="175316" y="370279"/>
            <a:ext cx="6920501" cy="1039719"/>
          </a:xfrm>
          <a:prstGeom prst="rect">
            <a:avLst/>
          </a:prstGeom>
          <a:noFill/>
          <a:ln w="34925"/>
        </p:spPr>
        <p:style>
          <a:lnRef idx="2">
            <a:schemeClr val="accent1">
              <a:shade val="50000"/>
            </a:schemeClr>
          </a:lnRef>
          <a:fillRef idx="1">
            <a:schemeClr val="accent1"/>
          </a:fillRef>
          <a:effectRef idx="0">
            <a:schemeClr val="accent1"/>
          </a:effectRef>
          <a:fontRef idx="minor">
            <a:schemeClr val="lt1"/>
          </a:fontRef>
        </p:style>
        <p:txBody>
          <a:bodyPr lIns="103040" tIns="51521" rIns="103040" bIns="51521" spcCol="0" rtlCol="0" anchor="ctr"/>
          <a:lstStyle/>
          <a:p>
            <a:r>
              <a:rPr lang="ja-JP" altLang="en-US" sz="4400" b="1" spc="55" dirty="0" smtClean="0">
                <a:ln w="11430"/>
                <a:solidFill>
                  <a:srgbClr val="0099FF"/>
                </a:solidFill>
                <a:effectLst>
                  <a:outerShdw blurRad="76200" dist="50800" dir="5400000" algn="tl" rotWithShape="0">
                    <a:srgbClr val="000000">
                      <a:alpha val="65000"/>
                    </a:srgbClr>
                  </a:outerShdw>
                </a:effectLst>
                <a:latin typeface="MS UI Gothic" panose="020B0600070205080204" pitchFamily="50" charset="-128"/>
                <a:ea typeface="MS UI Gothic" panose="020B0600070205080204" pitchFamily="50" charset="-128"/>
              </a:rPr>
              <a:t> 三平</a:t>
            </a:r>
            <a:r>
              <a:rPr lang="ja-JP" altLang="en-US" sz="4400" b="1" spc="55" dirty="0">
                <a:ln w="11430"/>
                <a:solidFill>
                  <a:srgbClr val="0099FF"/>
                </a:solidFill>
                <a:effectLst>
                  <a:outerShdw blurRad="76200" dist="50800" dir="5400000" algn="tl" rotWithShape="0">
                    <a:srgbClr val="000000">
                      <a:alpha val="65000"/>
                    </a:srgbClr>
                  </a:outerShdw>
                </a:effectLst>
                <a:latin typeface="MS UI Gothic" panose="020B0600070205080204" pitchFamily="50" charset="-128"/>
                <a:ea typeface="MS UI Gothic" panose="020B0600070205080204" pitchFamily="50" charset="-128"/>
              </a:rPr>
              <a:t>事務所通信</a:t>
            </a:r>
            <a:r>
              <a:rPr lang="ja-JP" altLang="en-US" sz="2000" b="1" spc="55" dirty="0">
                <a:ln w="11430"/>
                <a:solidFill>
                  <a:srgbClr val="0099FF"/>
                </a:solidFill>
                <a:effectLst>
                  <a:outerShdw blurRad="76200" dist="50800" dir="5400000" algn="tl" rotWithShape="0">
                    <a:srgbClr val="000000">
                      <a:alpha val="65000"/>
                    </a:srgbClr>
                  </a:outerShdw>
                </a:effectLst>
                <a:latin typeface="MS UI Gothic" panose="020B0600070205080204" pitchFamily="50" charset="-128"/>
                <a:ea typeface="MS UI Gothic" panose="020B0600070205080204" pitchFamily="50" charset="-128"/>
              </a:rPr>
              <a:t>　</a:t>
            </a:r>
            <a:r>
              <a:rPr lang="en-US" altLang="ja-JP" sz="3100" b="1" spc="55" dirty="0" smtClean="0">
                <a:ln w="11430"/>
                <a:solidFill>
                  <a:srgbClr val="0099FF"/>
                </a:solidFill>
                <a:effectLst>
                  <a:outerShdw blurRad="76200" dist="50800" dir="5400000" algn="tl" rotWithShape="0">
                    <a:srgbClr val="000000">
                      <a:alpha val="65000"/>
                    </a:srgbClr>
                  </a:outerShdw>
                </a:effectLst>
                <a:latin typeface="MS UI Gothic" panose="020B0600070205080204" pitchFamily="50" charset="-128"/>
                <a:ea typeface="MS UI Gothic" panose="020B0600070205080204" pitchFamily="50" charset="-128"/>
              </a:rPr>
              <a:t>2016.9.1</a:t>
            </a:r>
            <a:endParaRPr lang="ja-JP" altLang="en-US" sz="3100" b="1" spc="55" dirty="0">
              <a:ln w="11430"/>
              <a:solidFill>
                <a:srgbClr val="0099FF"/>
              </a:solidFill>
              <a:effectLst>
                <a:outerShdw blurRad="76200" dist="50800" dir="5400000" algn="tl" rotWithShape="0">
                  <a:srgbClr val="000000">
                    <a:alpha val="65000"/>
                  </a:srgbClr>
                </a:outerShdw>
              </a:effectLst>
              <a:latin typeface="MS UI Gothic" panose="020B0600070205080204" pitchFamily="50" charset="-128"/>
              <a:ea typeface="MS UI Gothic" panose="020B0600070205080204" pitchFamily="50" charset="-128"/>
            </a:endParaRPr>
          </a:p>
        </p:txBody>
      </p:sp>
      <p:sp>
        <p:nvSpPr>
          <p:cNvPr id="12" name="タイトル 1"/>
          <p:cNvSpPr txBox="1">
            <a:spLocks/>
          </p:cNvSpPr>
          <p:nvPr/>
        </p:nvSpPr>
        <p:spPr>
          <a:xfrm>
            <a:off x="3371576" y="2045359"/>
            <a:ext cx="2868289" cy="299283"/>
          </a:xfrm>
          <a:prstGeom prst="rect">
            <a:avLst/>
          </a:prstGeom>
        </p:spPr>
        <p:txBody>
          <a:bodyPr vert="horz" lIns="107540" tIns="53767" rIns="107540" bIns="53767" rtlCol="0" anchor="ctr">
            <a:noAutofit/>
          </a:bodyPr>
          <a:lstStyle>
            <a:lvl1pPr algn="l" defTabSz="457200" rtl="0" eaLnBrk="1" latinLnBrk="0" hangingPunct="1">
              <a:spcBef>
                <a:spcPct val="0"/>
              </a:spcBef>
              <a:buNone/>
              <a:defRPr kumimoji="1" sz="3200" kern="1200">
                <a:solidFill>
                  <a:schemeClr val="tx1"/>
                </a:solidFill>
                <a:latin typeface="+mj-lt"/>
                <a:ea typeface="+mj-ea"/>
                <a:cs typeface="Trebuchet M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300" b="1" dirty="0">
                <a:solidFill>
                  <a:schemeClr val="accent4">
                    <a:lumMod val="75000"/>
                  </a:schemeClr>
                </a:solidFill>
                <a:latin typeface="MS UI Gothic" panose="020B0600070205080204" pitchFamily="50" charset="-128"/>
                <a:ea typeface="MS UI Gothic" panose="020B0600070205080204" pitchFamily="50" charset="-128"/>
              </a:rPr>
              <a:t> </a:t>
            </a:r>
            <a:r>
              <a:rPr lang="ja-JP" altLang="en-US" sz="1300" b="1" dirty="0" smtClean="0">
                <a:solidFill>
                  <a:schemeClr val="accent4">
                    <a:lumMod val="75000"/>
                  </a:schemeClr>
                </a:solidFill>
                <a:latin typeface="MS UI Gothic" panose="020B0600070205080204" pitchFamily="50" charset="-128"/>
                <a:ea typeface="MS UI Gothic" panose="020B0600070205080204" pitchFamily="50" charset="-128"/>
              </a:rPr>
              <a:t>　　　　　　　　　　　</a:t>
            </a:r>
            <a:r>
              <a:rPr lang="ja-JP" altLang="en-US" sz="1300" dirty="0" smtClean="0">
                <a:solidFill>
                  <a:schemeClr val="accent4">
                    <a:lumMod val="75000"/>
                  </a:schemeClr>
                </a:solidFill>
                <a:latin typeface="MS UI Gothic" panose="020B0600070205080204" pitchFamily="50" charset="-128"/>
                <a:ea typeface="MS UI Gothic" panose="020B0600070205080204" pitchFamily="50" charset="-128"/>
              </a:rPr>
              <a:t>　</a:t>
            </a:r>
            <a:r>
              <a:rPr lang="ja-JP" altLang="en-US" sz="1300" dirty="0" smtClean="0">
                <a:latin typeface="MS UI Gothic" panose="020B0600070205080204" pitchFamily="50" charset="-128"/>
                <a:ea typeface="MS UI Gothic" panose="020B0600070205080204" pitchFamily="50" charset="-128"/>
              </a:rPr>
              <a:t>三平　和男</a:t>
            </a:r>
            <a:endParaRPr lang="ja-JP" altLang="en-US" sz="1300" dirty="0"/>
          </a:p>
        </p:txBody>
      </p:sp>
      <p:pic>
        <p:nvPicPr>
          <p:cNvPr id="1040" name="Picture 16" descr="C:\Users\mihira201303D\AppData\Local\Microsoft\Windows\Temporary Internet Files\Content.Outlook\MEFWE6GK\01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77585" y="626219"/>
            <a:ext cx="936104" cy="1777413"/>
          </a:xfrm>
          <a:prstGeom prst="rect">
            <a:avLst/>
          </a:prstGeom>
          <a:noFill/>
          <a:extLst>
            <a:ext uri="{909E8E84-426E-40DD-AFC4-6F175D3DCCD1}">
              <a14:hiddenFill xmlns:a14="http://schemas.microsoft.com/office/drawing/2010/main">
                <a:solidFill>
                  <a:srgbClr val="FFFFFF"/>
                </a:solidFill>
              </a14:hiddenFill>
            </a:ext>
          </a:extLst>
        </p:spPr>
      </p:pic>
      <p:sp>
        <p:nvSpPr>
          <p:cNvPr id="13" name="コンテンツ プレースホルダー 2"/>
          <p:cNvSpPr txBox="1">
            <a:spLocks/>
          </p:cNvSpPr>
          <p:nvPr/>
        </p:nvSpPr>
        <p:spPr>
          <a:xfrm>
            <a:off x="600218" y="2405400"/>
            <a:ext cx="6313471" cy="7045533"/>
          </a:xfrm>
          <a:prstGeom prst="rect">
            <a:avLst/>
          </a:prstGeom>
        </p:spPr>
        <p:txBody>
          <a:bodyPr vert="horz" lIns="91418" tIns="45709" rIns="91418" bIns="45709" rtlCol="0" anchor="t" anchorCtr="0">
            <a:noAutofit/>
          </a:bodyPr>
          <a:lst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kumimoji="1"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9pPr>
          </a:lstStyle>
          <a:p>
            <a:pPr marL="0" indent="0">
              <a:buNone/>
            </a:pPr>
            <a:r>
              <a:rPr lang="ja-JP" altLang="en-US" sz="1250" dirty="0" smtClean="0">
                <a:solidFill>
                  <a:schemeClr val="tx1"/>
                </a:solidFill>
                <a:latin typeface="MS UI Gothic" panose="020B0600070205080204" pitchFamily="50" charset="-128"/>
                <a:ea typeface="MS UI Gothic" panose="020B0600070205080204" pitchFamily="50" charset="-128"/>
              </a:rPr>
              <a:t>　</a:t>
            </a:r>
            <a:endParaRPr lang="ja-JP" altLang="ja-JP" sz="1250" dirty="0">
              <a:solidFill>
                <a:schemeClr val="tx1"/>
              </a:solidFill>
              <a:latin typeface="MS UI Gothic" panose="020B0600070205080204" pitchFamily="50" charset="-128"/>
              <a:ea typeface="MS UI Gothic" panose="020B0600070205080204" pitchFamily="50" charset="-128"/>
            </a:endParaRPr>
          </a:p>
        </p:txBody>
      </p:sp>
      <p:sp>
        <p:nvSpPr>
          <p:cNvPr id="18" name="コンテンツ プレースホルダー 2"/>
          <p:cNvSpPr txBox="1">
            <a:spLocks/>
          </p:cNvSpPr>
          <p:nvPr/>
        </p:nvSpPr>
        <p:spPr>
          <a:xfrm>
            <a:off x="906040" y="5987399"/>
            <a:ext cx="5509037" cy="936104"/>
          </a:xfrm>
          <a:prstGeom prst="rect">
            <a:avLst/>
          </a:prstGeom>
        </p:spPr>
        <p:txBody>
          <a:bodyPr vert="horz" lIns="91418" tIns="45709" rIns="91418" bIns="45709" rtlCol="0" anchor="t" anchorCtr="0">
            <a:noAutofit/>
          </a:bodyPr>
          <a:lst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kumimoji="1"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9pPr>
          </a:lstStyle>
          <a:p>
            <a:pPr marL="0" indent="0">
              <a:buNone/>
            </a:pPr>
            <a:r>
              <a:rPr lang="ja-JP" altLang="en-US" sz="1400" dirty="0" smtClean="0">
                <a:solidFill>
                  <a:schemeClr val="tx1"/>
                </a:solidFill>
                <a:latin typeface="MS UI Gothic" panose="020B0600070205080204" pitchFamily="50" charset="-128"/>
                <a:ea typeface="MS UI Gothic" panose="020B0600070205080204" pitchFamily="50" charset="-128"/>
              </a:rPr>
              <a:t>　</a:t>
            </a:r>
            <a:endParaRPr lang="ja-JP" altLang="ja-JP" sz="1250" dirty="0">
              <a:solidFill>
                <a:schemeClr val="tx1"/>
              </a:solidFill>
              <a:latin typeface="MS UI Gothic" panose="020B0600070205080204" pitchFamily="50" charset="-128"/>
              <a:ea typeface="MS UI Gothic" panose="020B0600070205080204" pitchFamily="50" charset="-128"/>
            </a:endParaRPr>
          </a:p>
        </p:txBody>
      </p:sp>
      <p:sp>
        <p:nvSpPr>
          <p:cNvPr id="19" name="コンテンツ プレースホルダー 2"/>
          <p:cNvSpPr txBox="1">
            <a:spLocks/>
          </p:cNvSpPr>
          <p:nvPr/>
        </p:nvSpPr>
        <p:spPr>
          <a:xfrm>
            <a:off x="936600" y="6786637"/>
            <a:ext cx="5509037" cy="1080120"/>
          </a:xfrm>
          <a:prstGeom prst="rect">
            <a:avLst/>
          </a:prstGeom>
        </p:spPr>
        <p:txBody>
          <a:bodyPr vert="horz" lIns="91418" tIns="45709" rIns="91418" bIns="45709" rtlCol="0" anchor="t" anchorCtr="0">
            <a:noAutofit/>
          </a:bodyPr>
          <a:lst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kumimoji="1"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9pPr>
          </a:lstStyle>
          <a:p>
            <a:pPr marL="0" indent="0">
              <a:buNone/>
            </a:pPr>
            <a:r>
              <a:rPr lang="ja-JP" altLang="en-US" sz="1400" dirty="0" smtClean="0">
                <a:solidFill>
                  <a:schemeClr val="tx1"/>
                </a:solidFill>
                <a:latin typeface="MS UI Gothic" panose="020B0600070205080204" pitchFamily="50" charset="-128"/>
                <a:ea typeface="MS UI Gothic" panose="020B0600070205080204" pitchFamily="50" charset="-128"/>
              </a:rPr>
              <a:t>　</a:t>
            </a:r>
            <a:endParaRPr lang="ja-JP" altLang="ja-JP" sz="1250" dirty="0">
              <a:solidFill>
                <a:schemeClr val="tx1"/>
              </a:solidFill>
              <a:latin typeface="MS UI Gothic" panose="020B0600070205080204" pitchFamily="50" charset="-128"/>
              <a:ea typeface="MS UI Gothic" panose="020B0600070205080204" pitchFamily="50" charset="-128"/>
            </a:endParaRPr>
          </a:p>
        </p:txBody>
      </p:sp>
      <p:sp>
        <p:nvSpPr>
          <p:cNvPr id="21" name="コンテンツ プレースホルダー 2"/>
          <p:cNvSpPr txBox="1">
            <a:spLocks/>
          </p:cNvSpPr>
          <p:nvPr/>
        </p:nvSpPr>
        <p:spPr>
          <a:xfrm>
            <a:off x="972179" y="8730853"/>
            <a:ext cx="5509037" cy="1080120"/>
          </a:xfrm>
          <a:prstGeom prst="rect">
            <a:avLst/>
          </a:prstGeom>
        </p:spPr>
        <p:txBody>
          <a:bodyPr vert="horz" lIns="91418" tIns="45709" rIns="91418" bIns="45709" rtlCol="0" anchor="t" anchorCtr="0">
            <a:noAutofit/>
          </a:bodyPr>
          <a:lst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kumimoji="1"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9pPr>
          </a:lstStyle>
          <a:p>
            <a:pPr marL="0" indent="0">
              <a:buNone/>
            </a:pPr>
            <a:r>
              <a:rPr lang="ja-JP" altLang="en-US" sz="1400" smtClean="0">
                <a:solidFill>
                  <a:schemeClr val="tx1"/>
                </a:solidFill>
                <a:latin typeface="MS UI Gothic" panose="020B0600070205080204" pitchFamily="50" charset="-128"/>
                <a:ea typeface="MS UI Gothic" panose="020B0600070205080204" pitchFamily="50" charset="-128"/>
              </a:rPr>
              <a:t>　</a:t>
            </a:r>
            <a:endParaRPr lang="ja-JP" altLang="ja-JP" sz="1250" dirty="0">
              <a:solidFill>
                <a:schemeClr val="tx1"/>
              </a:solidFill>
              <a:latin typeface="MS UI Gothic" panose="020B0600070205080204" pitchFamily="50" charset="-128"/>
              <a:ea typeface="MS UI Gothic" panose="020B0600070205080204" pitchFamily="50" charset="-128"/>
            </a:endParaRPr>
          </a:p>
        </p:txBody>
      </p:sp>
      <p:sp>
        <p:nvSpPr>
          <p:cNvPr id="15" name="タイトル 1"/>
          <p:cNvSpPr txBox="1">
            <a:spLocks/>
          </p:cNvSpPr>
          <p:nvPr/>
        </p:nvSpPr>
        <p:spPr>
          <a:xfrm>
            <a:off x="432544" y="1962101"/>
            <a:ext cx="4373176" cy="380773"/>
          </a:xfrm>
          <a:prstGeom prst="rect">
            <a:avLst/>
          </a:prstGeom>
        </p:spPr>
        <p:txBody>
          <a:bodyPr vert="horz" lIns="107540" tIns="53767" rIns="107540" bIns="53767" rtlCol="0" anchor="ctr">
            <a:noAutofit/>
          </a:bodyPr>
          <a:lstStyle>
            <a:lvl1pPr algn="l" defTabSz="457200" rtl="0" eaLnBrk="1" latinLnBrk="0" hangingPunct="1">
              <a:spcBef>
                <a:spcPct val="0"/>
              </a:spcBef>
              <a:buNone/>
              <a:defRPr kumimoji="1" sz="3200" kern="1200">
                <a:solidFill>
                  <a:schemeClr val="tx1"/>
                </a:solidFill>
                <a:latin typeface="+mj-lt"/>
                <a:ea typeface="+mj-ea"/>
                <a:cs typeface="Trebuchet M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500" b="1" dirty="0">
                <a:solidFill>
                  <a:schemeClr val="accent4">
                    <a:lumMod val="75000"/>
                  </a:schemeClr>
                </a:solidFill>
                <a:latin typeface="MS UI Gothic" panose="020B0600070205080204" pitchFamily="50" charset="-128"/>
                <a:ea typeface="MS UI Gothic" panose="020B0600070205080204" pitchFamily="50" charset="-128"/>
              </a:rPr>
              <a:t> </a:t>
            </a:r>
            <a:endParaRPr lang="en-US" altLang="ja-JP" sz="1500" b="1" dirty="0" smtClean="0">
              <a:solidFill>
                <a:schemeClr val="accent4">
                  <a:lumMod val="75000"/>
                </a:schemeClr>
              </a:solidFill>
              <a:latin typeface="MS UI Gothic" panose="020B0600070205080204" pitchFamily="50" charset="-128"/>
              <a:ea typeface="MS UI Gothic" panose="020B0600070205080204" pitchFamily="50" charset="-128"/>
            </a:endParaRPr>
          </a:p>
          <a:p>
            <a:r>
              <a:rPr lang="en-US" altLang="ja-JP" sz="1500" b="1" dirty="0" smtClean="0">
                <a:solidFill>
                  <a:srgbClr val="7030A0"/>
                </a:solidFill>
                <a:latin typeface="MS UI Gothic" panose="020B0600070205080204" pitchFamily="50" charset="-128"/>
                <a:ea typeface="MS UI Gothic" panose="020B0600070205080204" pitchFamily="50" charset="-128"/>
              </a:rPr>
              <a:t>【</a:t>
            </a:r>
            <a:r>
              <a:rPr lang="ja-JP" altLang="en-US" sz="1500" b="1" dirty="0" smtClean="0">
                <a:solidFill>
                  <a:srgbClr val="7030A0"/>
                </a:solidFill>
                <a:latin typeface="MS UI Gothic" panose="020B0600070205080204" pitchFamily="50" charset="-128"/>
                <a:ea typeface="MS UI Gothic" panose="020B0600070205080204" pitchFamily="50" charset="-128"/>
              </a:rPr>
              <a:t>コラム</a:t>
            </a:r>
            <a:r>
              <a:rPr lang="en-US" altLang="ja-JP" sz="1500" b="1" dirty="0" smtClean="0">
                <a:solidFill>
                  <a:srgbClr val="7030A0"/>
                </a:solidFill>
                <a:latin typeface="MS UI Gothic" panose="020B0600070205080204" pitchFamily="50" charset="-128"/>
                <a:ea typeface="MS UI Gothic" panose="020B0600070205080204" pitchFamily="50" charset="-128"/>
              </a:rPr>
              <a:t>】</a:t>
            </a:r>
            <a:r>
              <a:rPr lang="ja-JP" altLang="en-US" sz="1500" b="1" dirty="0" smtClean="0">
                <a:solidFill>
                  <a:srgbClr val="7030A0"/>
                </a:solidFill>
                <a:latin typeface="MS UI Gothic" panose="020B0600070205080204" pitchFamily="50" charset="-128"/>
                <a:ea typeface="MS UI Gothic" panose="020B0600070205080204" pitchFamily="50" charset="-128"/>
              </a:rPr>
              <a:t>　</a:t>
            </a:r>
            <a:r>
              <a:rPr lang="ja-JP" altLang="ja-JP" sz="1600" b="1" dirty="0" smtClean="0">
                <a:solidFill>
                  <a:srgbClr val="7030A0"/>
                </a:solidFill>
              </a:rPr>
              <a:t>『</a:t>
            </a:r>
            <a:r>
              <a:rPr lang="ja-JP" altLang="en-US" sz="1600" b="1" dirty="0" smtClean="0">
                <a:solidFill>
                  <a:srgbClr val="7030A0"/>
                </a:solidFill>
              </a:rPr>
              <a:t>育児</a:t>
            </a:r>
            <a:r>
              <a:rPr lang="ja-JP" altLang="en-US" sz="1600" b="1" dirty="0">
                <a:solidFill>
                  <a:srgbClr val="7030A0"/>
                </a:solidFill>
              </a:rPr>
              <a:t>・介護休業法改正のねらいと</a:t>
            </a:r>
            <a:r>
              <a:rPr lang="ja-JP" altLang="en-US" sz="1600" b="1" dirty="0" smtClean="0">
                <a:solidFill>
                  <a:srgbClr val="7030A0"/>
                </a:solidFill>
              </a:rPr>
              <a:t>は</a:t>
            </a:r>
            <a:r>
              <a:rPr lang="ja-JP" altLang="ja-JP" sz="1600" b="1" dirty="0" smtClean="0">
                <a:solidFill>
                  <a:srgbClr val="7030A0"/>
                </a:solidFill>
              </a:rPr>
              <a:t>』</a:t>
            </a:r>
            <a:endParaRPr lang="ja-JP" altLang="ja-JP" sz="1600" b="1" dirty="0">
              <a:solidFill>
                <a:srgbClr val="7030A0"/>
              </a:solidFill>
            </a:endParaRPr>
          </a:p>
          <a:p>
            <a:endParaRPr lang="en-US" altLang="ja-JP" sz="1500" b="1" dirty="0">
              <a:solidFill>
                <a:srgbClr val="7030A0"/>
              </a:solidFill>
              <a:latin typeface="MS UI Gothic" panose="020B0600070205080204" pitchFamily="50" charset="-128"/>
              <a:ea typeface="MS UI Gothic" panose="020B0600070205080204" pitchFamily="50" charset="-128"/>
            </a:endParaRPr>
          </a:p>
        </p:txBody>
      </p:sp>
      <p:sp>
        <p:nvSpPr>
          <p:cNvPr id="5" name="正方形/長方形 4"/>
          <p:cNvSpPr/>
          <p:nvPr/>
        </p:nvSpPr>
        <p:spPr>
          <a:xfrm>
            <a:off x="414912" y="2405399"/>
            <a:ext cx="6660000" cy="4185761"/>
          </a:xfrm>
          <a:prstGeom prst="rect">
            <a:avLst/>
          </a:prstGeom>
        </p:spPr>
        <p:txBody>
          <a:bodyPr wrap="square">
            <a:spAutoFit/>
          </a:bodyPr>
          <a:lstStyle/>
          <a:p>
            <a:r>
              <a:rPr lang="ja-JP" altLang="en-US" sz="1300" b="1" dirty="0" smtClean="0">
                <a:latin typeface="+mn-ea"/>
              </a:rPr>
              <a:t>　</a:t>
            </a:r>
            <a:r>
              <a:rPr lang="ja-JP" altLang="ja-JP" sz="1400" dirty="0"/>
              <a:t>先日の国会で、妊娠～出産～育児の時期や、家族の介護が必要な時期に、男性も女性も共に仕事を辞めることなく働き続けられる制度となるよう、育児・介護休業法や男女雇用機会均等法、雇用保険法などが改正されました。改正点とそのねらいについて一部ご紹介いたします。</a:t>
            </a:r>
          </a:p>
          <a:p>
            <a:r>
              <a:rPr lang="en-US" altLang="ja-JP" sz="1400" dirty="0"/>
              <a:t> </a:t>
            </a:r>
            <a:endParaRPr lang="ja-JP" altLang="ja-JP" sz="1400" dirty="0"/>
          </a:p>
          <a:p>
            <a:r>
              <a:rPr lang="ja-JP" altLang="en-US" sz="1400" dirty="0" smtClean="0"/>
              <a:t>　</a:t>
            </a:r>
            <a:r>
              <a:rPr lang="ja-JP" altLang="ja-JP" sz="1400" dirty="0" smtClean="0"/>
              <a:t>介護</a:t>
            </a:r>
            <a:r>
              <a:rPr lang="ja-JP" altLang="ja-JP" sz="1400" dirty="0"/>
              <a:t>については、介護が必要な家族を抱える労働者が介護サービス等を十分に活用できるようにするために、</a:t>
            </a:r>
          </a:p>
          <a:p>
            <a:r>
              <a:rPr lang="ja-JP" altLang="ja-JP" sz="1400" dirty="0"/>
              <a:t>①これまで原則</a:t>
            </a:r>
            <a:r>
              <a:rPr lang="en-US" altLang="ja-JP" sz="1400" dirty="0"/>
              <a:t>1</a:t>
            </a:r>
            <a:r>
              <a:rPr lang="ja-JP" altLang="ja-JP" sz="1400" dirty="0"/>
              <a:t>回（</a:t>
            </a:r>
            <a:r>
              <a:rPr lang="en-US" altLang="ja-JP" sz="1400" dirty="0"/>
              <a:t>93</a:t>
            </a:r>
            <a:r>
              <a:rPr lang="ja-JP" altLang="ja-JP" sz="1400" dirty="0"/>
              <a:t>日まで）に限っていた介護休業が、対象家族</a:t>
            </a:r>
            <a:r>
              <a:rPr lang="en-US" altLang="ja-JP" sz="1400" dirty="0"/>
              <a:t>1</a:t>
            </a:r>
            <a:r>
              <a:rPr lang="ja-JP" altLang="ja-JP" sz="1400" dirty="0"/>
              <a:t>人につき</a:t>
            </a:r>
            <a:r>
              <a:rPr lang="ja-JP" altLang="ja-JP" sz="1400" dirty="0" smtClean="0"/>
              <a:t>通</a:t>
            </a:r>
            <a:r>
              <a:rPr lang="ja-JP" altLang="en-US" sz="1400" dirty="0" smtClean="0"/>
              <a:t>　　</a:t>
            </a:r>
            <a:endParaRPr lang="en-US" altLang="ja-JP" sz="1400" dirty="0" smtClean="0"/>
          </a:p>
          <a:p>
            <a:r>
              <a:rPr lang="ja-JP" altLang="en-US" sz="1400" dirty="0"/>
              <a:t>　</a:t>
            </a:r>
            <a:r>
              <a:rPr lang="ja-JP" altLang="ja-JP" sz="1400" dirty="0" smtClean="0"/>
              <a:t>算</a:t>
            </a:r>
            <a:r>
              <a:rPr lang="en-US" altLang="ja-JP" sz="1400" dirty="0"/>
              <a:t>93</a:t>
            </a:r>
            <a:r>
              <a:rPr lang="ja-JP" altLang="ja-JP" sz="1400" dirty="0"/>
              <a:t>日まで、</a:t>
            </a:r>
            <a:r>
              <a:rPr lang="en-US" altLang="ja-JP" sz="1400" dirty="0"/>
              <a:t>3</a:t>
            </a:r>
            <a:r>
              <a:rPr lang="ja-JP" altLang="ja-JP" sz="1400" dirty="0"/>
              <a:t>回を上限としての分割取得が可能に</a:t>
            </a:r>
          </a:p>
          <a:p>
            <a:r>
              <a:rPr lang="ja-JP" altLang="ja-JP" sz="1400" dirty="0"/>
              <a:t>②育児に関する制度の一つである「所定外労働の免除」が、介護に関しても、</a:t>
            </a:r>
            <a:r>
              <a:rPr lang="ja-JP" altLang="ja-JP" sz="1400" dirty="0" smtClean="0"/>
              <a:t>介護</a:t>
            </a:r>
            <a:endParaRPr lang="en-US" altLang="ja-JP" sz="1400" dirty="0" smtClean="0"/>
          </a:p>
          <a:p>
            <a:r>
              <a:rPr lang="ja-JP" altLang="en-US" sz="1400" dirty="0"/>
              <a:t>　</a:t>
            </a:r>
            <a:r>
              <a:rPr lang="ja-JP" altLang="ja-JP" sz="1400" dirty="0" smtClean="0"/>
              <a:t>終了</a:t>
            </a:r>
            <a:r>
              <a:rPr lang="ja-JP" altLang="ja-JP" sz="1400" dirty="0"/>
              <a:t>までの期間について請求できる権利として新たに設置</a:t>
            </a:r>
          </a:p>
          <a:p>
            <a:r>
              <a:rPr lang="ja-JP" altLang="ja-JP" sz="1400" dirty="0"/>
              <a:t>③介護休業給付の給付率（賃金の</a:t>
            </a:r>
            <a:r>
              <a:rPr lang="en-US" altLang="ja-JP" sz="1400" dirty="0"/>
              <a:t>40</a:t>
            </a:r>
            <a:r>
              <a:rPr lang="ja-JP" altLang="ja-JP" sz="1400" dirty="0"/>
              <a:t>％）が、</a:t>
            </a:r>
            <a:r>
              <a:rPr lang="en-US" altLang="ja-JP" sz="1400" dirty="0"/>
              <a:t>67</a:t>
            </a:r>
            <a:r>
              <a:rPr lang="ja-JP" altLang="ja-JP" sz="1400" dirty="0"/>
              <a:t>％に引き上げ</a:t>
            </a:r>
          </a:p>
          <a:p>
            <a:r>
              <a:rPr lang="ja-JP" altLang="ja-JP" sz="1400" dirty="0" smtClean="0"/>
              <a:t>など</a:t>
            </a:r>
            <a:r>
              <a:rPr lang="ja-JP" altLang="ja-JP" sz="1400" dirty="0"/>
              <a:t>の法改正がされています（①②は平成</a:t>
            </a:r>
            <a:r>
              <a:rPr lang="en-US" altLang="ja-JP" sz="1400" dirty="0"/>
              <a:t>29</a:t>
            </a:r>
            <a:r>
              <a:rPr lang="ja-JP" altLang="ja-JP" sz="1400" dirty="0"/>
              <a:t>年</a:t>
            </a:r>
            <a:r>
              <a:rPr lang="en-US" altLang="ja-JP" sz="1400" dirty="0"/>
              <a:t>1</a:t>
            </a:r>
            <a:r>
              <a:rPr lang="ja-JP" altLang="ja-JP" sz="1400" dirty="0"/>
              <a:t>月</a:t>
            </a:r>
            <a:r>
              <a:rPr lang="en-US" altLang="ja-JP" sz="1400" dirty="0"/>
              <a:t>1</a:t>
            </a:r>
            <a:r>
              <a:rPr lang="ja-JP" altLang="ja-JP" sz="1400" dirty="0"/>
              <a:t>日施行、③は</a:t>
            </a:r>
            <a:r>
              <a:rPr lang="en-US" altLang="ja-JP" sz="1400" dirty="0"/>
              <a:t>8</a:t>
            </a:r>
            <a:r>
              <a:rPr lang="ja-JP" altLang="ja-JP" sz="1400" dirty="0"/>
              <a:t>月からすでに施行）</a:t>
            </a:r>
            <a:r>
              <a:rPr lang="ja-JP" altLang="ja-JP" sz="1400" dirty="0" smtClean="0"/>
              <a:t>。</a:t>
            </a:r>
            <a:endParaRPr lang="en-US" altLang="ja-JP" sz="1400" dirty="0" smtClean="0"/>
          </a:p>
          <a:p>
            <a:r>
              <a:rPr lang="ja-JP" altLang="en-US" sz="1400" dirty="0"/>
              <a:t>　</a:t>
            </a:r>
            <a:r>
              <a:rPr lang="ja-JP" altLang="ja-JP" sz="1400" dirty="0" smtClean="0"/>
              <a:t>これら</a:t>
            </a:r>
            <a:r>
              <a:rPr lang="ja-JP" altLang="ja-JP" sz="1400" dirty="0"/>
              <a:t>は介護を理由とした離職が増加している状況から“介護離職ゼロを目指して”の法改正です。</a:t>
            </a:r>
          </a:p>
          <a:p>
            <a:r>
              <a:rPr lang="en-US" altLang="ja-JP" sz="1400" dirty="0"/>
              <a:t> </a:t>
            </a:r>
            <a:r>
              <a:rPr lang="ja-JP" altLang="en-US" sz="1400" dirty="0"/>
              <a:t>　</a:t>
            </a:r>
            <a:endParaRPr lang="en-US" altLang="ja-JP" sz="1400" dirty="0" smtClean="0"/>
          </a:p>
          <a:p>
            <a:r>
              <a:rPr lang="ja-JP" altLang="en-US" sz="1400" dirty="0" smtClean="0"/>
              <a:t>　</a:t>
            </a:r>
            <a:r>
              <a:rPr lang="ja-JP" altLang="ja-JP" sz="1400" dirty="0" smtClean="0"/>
              <a:t>また</a:t>
            </a:r>
            <a:r>
              <a:rPr lang="ja-JP" altLang="ja-JP" sz="1400" dirty="0"/>
              <a:t>、有期契約労働者（雇用期間の定めのある労働者）の育児休業と介護休業の取得要件が、下表のように緩和されます。</a:t>
            </a:r>
          </a:p>
          <a:p>
            <a:endParaRPr lang="ja-JP" altLang="ja-JP" sz="1400" dirty="0"/>
          </a:p>
        </p:txBody>
      </p:sp>
      <p:graphicFrame>
        <p:nvGraphicFramePr>
          <p:cNvPr id="10" name="表 9"/>
          <p:cNvGraphicFramePr>
            <a:graphicFrameLocks noGrp="1"/>
          </p:cNvGraphicFramePr>
          <p:nvPr>
            <p:extLst>
              <p:ext uri="{D42A27DB-BD31-4B8C-83A1-F6EECF244321}">
                <p14:modId xmlns:p14="http://schemas.microsoft.com/office/powerpoint/2010/main" val="140722155"/>
              </p:ext>
            </p:extLst>
          </p:nvPr>
        </p:nvGraphicFramePr>
        <p:xfrm>
          <a:off x="702912" y="6381229"/>
          <a:ext cx="6084000" cy="2133600"/>
        </p:xfrm>
        <a:graphic>
          <a:graphicData uri="http://schemas.openxmlformats.org/drawingml/2006/table">
            <a:tbl>
              <a:tblPr firstRow="1" firstCol="1" bandRow="1"/>
              <a:tblGrid>
                <a:gridCol w="540992"/>
                <a:gridCol w="2526960"/>
                <a:gridCol w="3016048"/>
              </a:tblGrid>
              <a:tr h="153057">
                <a:tc>
                  <a:txBody>
                    <a:bodyPr/>
                    <a:lstStyle/>
                    <a:p>
                      <a:pPr algn="just">
                        <a:lnSpc>
                          <a:spcPts val="1400"/>
                        </a:lnSpc>
                        <a:spcAft>
                          <a:spcPts val="0"/>
                        </a:spcAft>
                      </a:pPr>
                      <a:r>
                        <a:rPr lang="en-US" sz="900" kern="100" dirty="0">
                          <a:effectLst/>
                          <a:latin typeface="ＭＳ 明朝"/>
                          <a:ea typeface="ＭＳ 明朝"/>
                          <a:cs typeface="Times New Roman"/>
                        </a:rPr>
                        <a:t> </a:t>
                      </a:r>
                      <a:endParaRPr lang="ja-JP" sz="900" kern="100" dirty="0">
                        <a:effectLst/>
                        <a:latin typeface="Century"/>
                        <a:ea typeface="ＭＳ 明朝"/>
                        <a:cs typeface="Times New Roman"/>
                      </a:endParaRPr>
                    </a:p>
                  </a:txBody>
                  <a:tcPr marL="59036" marR="590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0"/>
                        </a:spcAft>
                      </a:pPr>
                      <a:r>
                        <a:rPr lang="ja-JP" sz="1050" kern="100" dirty="0">
                          <a:effectLst/>
                          <a:latin typeface="ＭＳ ゴシック" panose="020B0609070205080204" pitchFamily="49" charset="-128"/>
                          <a:ea typeface="ＭＳ ゴシック" panose="020B0609070205080204" pitchFamily="49" charset="-128"/>
                          <a:cs typeface="Times New Roman"/>
                        </a:rPr>
                        <a:t>これまで</a:t>
                      </a:r>
                    </a:p>
                  </a:txBody>
                  <a:tcPr marL="59036" marR="590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400"/>
                        </a:lnSpc>
                        <a:spcAft>
                          <a:spcPts val="0"/>
                        </a:spcAft>
                      </a:pPr>
                      <a:r>
                        <a:rPr lang="ja-JP" sz="1050" kern="100">
                          <a:effectLst/>
                          <a:latin typeface="ＭＳ ゴシック" panose="020B0609070205080204" pitchFamily="49" charset="-128"/>
                          <a:ea typeface="ＭＳ ゴシック" panose="020B0609070205080204" pitchFamily="49" charset="-128"/>
                          <a:cs typeface="Times New Roman"/>
                        </a:rPr>
                        <a:t>平成</a:t>
                      </a:r>
                      <a:r>
                        <a:rPr lang="en-US" sz="1050" kern="100">
                          <a:effectLst/>
                          <a:latin typeface="ＭＳ ゴシック" panose="020B0609070205080204" pitchFamily="49" charset="-128"/>
                          <a:ea typeface="ＭＳ ゴシック" panose="020B0609070205080204" pitchFamily="49" charset="-128"/>
                          <a:cs typeface="Times New Roman"/>
                        </a:rPr>
                        <a:t>29</a:t>
                      </a:r>
                      <a:r>
                        <a:rPr lang="ja-JP" sz="1050" kern="100">
                          <a:effectLst/>
                          <a:latin typeface="ＭＳ ゴシック" panose="020B0609070205080204" pitchFamily="49" charset="-128"/>
                          <a:ea typeface="ＭＳ ゴシック" panose="020B0609070205080204" pitchFamily="49" charset="-128"/>
                          <a:cs typeface="Times New Roman"/>
                        </a:rPr>
                        <a:t>年</a:t>
                      </a:r>
                      <a:r>
                        <a:rPr lang="en-US" sz="1050" kern="100">
                          <a:effectLst/>
                          <a:latin typeface="ＭＳ ゴシック" panose="020B0609070205080204" pitchFamily="49" charset="-128"/>
                          <a:ea typeface="ＭＳ ゴシック" panose="020B0609070205080204" pitchFamily="49" charset="-128"/>
                          <a:cs typeface="Times New Roman"/>
                        </a:rPr>
                        <a:t>1</a:t>
                      </a:r>
                      <a:r>
                        <a:rPr lang="ja-JP" sz="1050" kern="100">
                          <a:effectLst/>
                          <a:latin typeface="ＭＳ ゴシック" panose="020B0609070205080204" pitchFamily="49" charset="-128"/>
                          <a:ea typeface="ＭＳ ゴシック" panose="020B0609070205080204" pitchFamily="49" charset="-128"/>
                          <a:cs typeface="Times New Roman"/>
                        </a:rPr>
                        <a:t>月</a:t>
                      </a:r>
                      <a:r>
                        <a:rPr lang="en-US" sz="1050" kern="100">
                          <a:effectLst/>
                          <a:latin typeface="ＭＳ ゴシック" panose="020B0609070205080204" pitchFamily="49" charset="-128"/>
                          <a:ea typeface="ＭＳ ゴシック" panose="020B0609070205080204" pitchFamily="49" charset="-128"/>
                          <a:cs typeface="Times New Roman"/>
                        </a:rPr>
                        <a:t>1</a:t>
                      </a:r>
                      <a:r>
                        <a:rPr lang="ja-JP" sz="1050" kern="100">
                          <a:effectLst/>
                          <a:latin typeface="ＭＳ ゴシック" panose="020B0609070205080204" pitchFamily="49" charset="-128"/>
                          <a:ea typeface="ＭＳ ゴシック" panose="020B0609070205080204" pitchFamily="49" charset="-128"/>
                          <a:cs typeface="Times New Roman"/>
                        </a:rPr>
                        <a:t>日以降</a:t>
                      </a:r>
                    </a:p>
                  </a:txBody>
                  <a:tcPr marL="59036" marR="590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3057">
                <a:tc rowSpan="2">
                  <a:txBody>
                    <a:bodyPr/>
                    <a:lstStyle/>
                    <a:p>
                      <a:pPr marL="71755" marR="71755" algn="ctr">
                        <a:lnSpc>
                          <a:spcPts val="1400"/>
                        </a:lnSpc>
                        <a:spcAft>
                          <a:spcPts val="0"/>
                        </a:spcAft>
                      </a:pPr>
                      <a:r>
                        <a:rPr lang="ja-JP" sz="1050" kern="100" dirty="0">
                          <a:effectLst/>
                          <a:latin typeface="Century"/>
                          <a:ea typeface="ＭＳ ゴシック"/>
                          <a:cs typeface="Times New Roman"/>
                        </a:rPr>
                        <a:t>育児休業</a:t>
                      </a:r>
                      <a:endParaRPr lang="ja-JP" sz="1050" kern="100" dirty="0">
                        <a:effectLst/>
                        <a:latin typeface="Century"/>
                        <a:ea typeface="ＭＳ 明朝"/>
                        <a:cs typeface="Times New Roman"/>
                      </a:endParaRPr>
                    </a:p>
                  </a:txBody>
                  <a:tcPr marL="59036" marR="59036"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400"/>
                        </a:lnSpc>
                        <a:spcAft>
                          <a:spcPts val="0"/>
                        </a:spcAft>
                      </a:pPr>
                      <a:r>
                        <a:rPr lang="ja-JP" sz="1050" kern="100" dirty="0">
                          <a:effectLst/>
                          <a:latin typeface="ＭＳ ゴシック" panose="020B0609070205080204" pitchFamily="49" charset="-128"/>
                          <a:ea typeface="ＭＳ ゴシック" panose="020B0609070205080204" pitchFamily="49" charset="-128"/>
                          <a:cs typeface="Times New Roman"/>
                        </a:rPr>
                        <a:t>①申出時点で</a:t>
                      </a:r>
                      <a:r>
                        <a:rPr lang="ja-JP" sz="1050" kern="100" dirty="0">
                          <a:effectLst/>
                          <a:latin typeface="ＭＳ ゴシック" panose="020B0609070205080204" pitchFamily="49" charset="-128"/>
                          <a:ea typeface="ＭＳ ゴシック" panose="020B0609070205080204" pitchFamily="49" charset="-128"/>
                          <a:cs typeface="ＭＳ 明朝"/>
                        </a:rPr>
                        <a:t>過去</a:t>
                      </a:r>
                      <a:r>
                        <a:rPr lang="en-US" sz="1050" kern="100" dirty="0">
                          <a:effectLst/>
                          <a:latin typeface="ＭＳ ゴシック" panose="020B0609070205080204" pitchFamily="49" charset="-128"/>
                          <a:ea typeface="ＭＳ ゴシック" panose="020B0609070205080204" pitchFamily="49" charset="-128"/>
                          <a:cs typeface="ＭＳ 明朝"/>
                        </a:rPr>
                        <a:t>1</a:t>
                      </a:r>
                      <a:r>
                        <a:rPr lang="ja-JP" sz="1050" kern="100" dirty="0">
                          <a:effectLst/>
                          <a:latin typeface="ＭＳ ゴシック" panose="020B0609070205080204" pitchFamily="49" charset="-128"/>
                          <a:ea typeface="ＭＳ ゴシック" panose="020B0609070205080204" pitchFamily="49" charset="-128"/>
                          <a:cs typeface="ＭＳ 明朝"/>
                        </a:rPr>
                        <a:t>年以上、継続して雇用されていること</a:t>
                      </a:r>
                      <a:endParaRPr lang="ja-JP" sz="1050" kern="100" dirty="0">
                        <a:effectLst/>
                        <a:latin typeface="ＭＳ ゴシック" panose="020B0609070205080204" pitchFamily="49" charset="-128"/>
                        <a:ea typeface="ＭＳ ゴシック" panose="020B0609070205080204" pitchFamily="49" charset="-128"/>
                        <a:cs typeface="Times New Roman"/>
                      </a:endParaRPr>
                    </a:p>
                  </a:txBody>
                  <a:tcPr marL="59036" marR="590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666892">
                <a:tc vMerge="1">
                  <a:txBody>
                    <a:bodyPr/>
                    <a:lstStyle/>
                    <a:p>
                      <a:endParaRPr kumimoji="1" lang="ja-JP" altLang="en-US"/>
                    </a:p>
                  </a:txBody>
                  <a:tcPr/>
                </a:tc>
                <a:tc>
                  <a:txBody>
                    <a:bodyPr/>
                    <a:lstStyle/>
                    <a:p>
                      <a:pPr marL="127000" indent="-127000" algn="just">
                        <a:lnSpc>
                          <a:spcPts val="1400"/>
                        </a:lnSpc>
                        <a:spcAft>
                          <a:spcPts val="0"/>
                        </a:spcAft>
                      </a:pPr>
                      <a:r>
                        <a:rPr lang="ja-JP" sz="1050" kern="100" dirty="0">
                          <a:effectLst/>
                          <a:latin typeface="ＭＳ ゴシック" panose="020B0609070205080204" pitchFamily="49" charset="-128"/>
                          <a:ea typeface="ＭＳ ゴシック" panose="020B0609070205080204" pitchFamily="49" charset="-128"/>
                          <a:cs typeface="Times New Roman"/>
                        </a:rPr>
                        <a:t>②子が</a:t>
                      </a:r>
                      <a:r>
                        <a:rPr lang="en-US" sz="1050" kern="100" dirty="0">
                          <a:effectLst/>
                          <a:latin typeface="ＭＳ ゴシック" panose="020B0609070205080204" pitchFamily="49" charset="-128"/>
                          <a:ea typeface="ＭＳ ゴシック" panose="020B0609070205080204" pitchFamily="49" charset="-128"/>
                          <a:cs typeface="Times New Roman"/>
                        </a:rPr>
                        <a:t>1</a:t>
                      </a:r>
                      <a:r>
                        <a:rPr lang="ja-JP" sz="1050" kern="100" dirty="0">
                          <a:effectLst/>
                          <a:latin typeface="ＭＳ ゴシック" panose="020B0609070205080204" pitchFamily="49" charset="-128"/>
                          <a:ea typeface="ＭＳ ゴシック" panose="020B0609070205080204" pitchFamily="49" charset="-128"/>
                          <a:cs typeface="Times New Roman"/>
                        </a:rPr>
                        <a:t>歳以降も雇用</a:t>
                      </a:r>
                      <a:r>
                        <a:rPr lang="ja-JP" sz="1050" kern="100" dirty="0">
                          <a:effectLst/>
                          <a:latin typeface="ＭＳ ゴシック" panose="020B0609070205080204" pitchFamily="49" charset="-128"/>
                          <a:ea typeface="ＭＳ ゴシック" panose="020B0609070205080204" pitchFamily="49" charset="-128"/>
                          <a:cs typeface="ＭＳ 明朝"/>
                        </a:rPr>
                        <a:t>継続の見込みがあること</a:t>
                      </a:r>
                      <a:endParaRPr lang="ja-JP" sz="1050" kern="100" dirty="0">
                        <a:effectLst/>
                        <a:latin typeface="ＭＳ ゴシック" panose="020B0609070205080204" pitchFamily="49" charset="-128"/>
                        <a:ea typeface="ＭＳ ゴシック" panose="020B0609070205080204" pitchFamily="49" charset="-128"/>
                        <a:cs typeface="Times New Roman"/>
                      </a:endParaRPr>
                    </a:p>
                    <a:p>
                      <a:pPr marL="127000" indent="-127000" algn="just">
                        <a:lnSpc>
                          <a:spcPts val="1400"/>
                        </a:lnSpc>
                        <a:spcAft>
                          <a:spcPts val="0"/>
                        </a:spcAft>
                      </a:pPr>
                      <a:r>
                        <a:rPr lang="ja-JP" sz="1050" kern="100" dirty="0">
                          <a:effectLst/>
                          <a:latin typeface="ＭＳ ゴシック" panose="020B0609070205080204" pitchFamily="49" charset="-128"/>
                          <a:ea typeface="ＭＳ ゴシック" panose="020B0609070205080204" pitchFamily="49" charset="-128"/>
                          <a:cs typeface="Times New Roman"/>
                        </a:rPr>
                        <a:t>③子が</a:t>
                      </a:r>
                      <a:r>
                        <a:rPr lang="en-US" sz="1050" kern="100" dirty="0">
                          <a:effectLst/>
                          <a:latin typeface="ＭＳ ゴシック" panose="020B0609070205080204" pitchFamily="49" charset="-128"/>
                          <a:ea typeface="ＭＳ ゴシック" panose="020B0609070205080204" pitchFamily="49" charset="-128"/>
                          <a:cs typeface="Times New Roman"/>
                        </a:rPr>
                        <a:t>2</a:t>
                      </a:r>
                      <a:r>
                        <a:rPr lang="ja-JP" sz="1050" kern="100" dirty="0">
                          <a:effectLst/>
                          <a:latin typeface="ＭＳ ゴシック" panose="020B0609070205080204" pitchFamily="49" charset="-128"/>
                          <a:ea typeface="ＭＳ ゴシック" panose="020B0609070205080204" pitchFamily="49" charset="-128"/>
                          <a:cs typeface="Times New Roman"/>
                        </a:rPr>
                        <a:t>歳までの間に雇用契約が更新されないことが明らかである者を除く</a:t>
                      </a:r>
                    </a:p>
                  </a:txBody>
                  <a:tcPr marL="59036" marR="590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0" indent="-127000" algn="just">
                        <a:lnSpc>
                          <a:spcPts val="1400"/>
                        </a:lnSpc>
                        <a:spcAft>
                          <a:spcPts val="0"/>
                        </a:spcAft>
                      </a:pPr>
                      <a:r>
                        <a:rPr lang="ja-JP" sz="1050" kern="100" dirty="0">
                          <a:effectLst/>
                          <a:latin typeface="ＭＳ ゴシック" panose="020B0609070205080204" pitchFamily="49" charset="-128"/>
                          <a:ea typeface="ＭＳ ゴシック" panose="020B0609070205080204" pitchFamily="49" charset="-128"/>
                          <a:cs typeface="Times New Roman"/>
                        </a:rPr>
                        <a:t>②子が</a:t>
                      </a:r>
                      <a:r>
                        <a:rPr lang="en-US" sz="1050" kern="100" dirty="0">
                          <a:effectLst/>
                          <a:latin typeface="ＭＳ ゴシック" panose="020B0609070205080204" pitchFamily="49" charset="-128"/>
                          <a:ea typeface="ＭＳ ゴシック" panose="020B0609070205080204" pitchFamily="49" charset="-128"/>
                          <a:cs typeface="Times New Roman"/>
                        </a:rPr>
                        <a:t>1</a:t>
                      </a:r>
                      <a:r>
                        <a:rPr lang="ja-JP" sz="1050" kern="100" dirty="0">
                          <a:effectLst/>
                          <a:latin typeface="ＭＳ ゴシック" panose="020B0609070205080204" pitchFamily="49" charset="-128"/>
                          <a:ea typeface="ＭＳ ゴシック" panose="020B0609070205080204" pitchFamily="49" charset="-128"/>
                          <a:cs typeface="Times New Roman"/>
                        </a:rPr>
                        <a:t>歳</a:t>
                      </a:r>
                      <a:r>
                        <a:rPr lang="en-US" sz="1050" kern="100" dirty="0">
                          <a:effectLst/>
                          <a:latin typeface="ＭＳ ゴシック" panose="020B0609070205080204" pitchFamily="49" charset="-128"/>
                          <a:ea typeface="ＭＳ ゴシック" panose="020B0609070205080204" pitchFamily="49" charset="-128"/>
                          <a:cs typeface="Times New Roman"/>
                        </a:rPr>
                        <a:t>6</a:t>
                      </a:r>
                      <a:r>
                        <a:rPr lang="ja-JP" sz="1050" kern="100" dirty="0">
                          <a:effectLst/>
                          <a:latin typeface="ＭＳ ゴシック" panose="020B0609070205080204" pitchFamily="49" charset="-128"/>
                          <a:ea typeface="ＭＳ ゴシック" panose="020B0609070205080204" pitchFamily="49" charset="-128"/>
                          <a:cs typeface="Times New Roman"/>
                        </a:rPr>
                        <a:t>カ月になるまでの間に、雇用契約が満了することが明らかでないこと</a:t>
                      </a:r>
                    </a:p>
                  </a:txBody>
                  <a:tcPr marL="59036" marR="590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3057">
                <a:tc rowSpan="2">
                  <a:txBody>
                    <a:bodyPr/>
                    <a:lstStyle/>
                    <a:p>
                      <a:pPr marL="71755" marR="71755" algn="ctr">
                        <a:lnSpc>
                          <a:spcPts val="1400"/>
                        </a:lnSpc>
                        <a:spcAft>
                          <a:spcPts val="0"/>
                        </a:spcAft>
                      </a:pPr>
                      <a:r>
                        <a:rPr lang="ja-JP" sz="1050" kern="100" dirty="0">
                          <a:effectLst/>
                          <a:latin typeface="Century"/>
                          <a:ea typeface="ＭＳ ゴシック"/>
                          <a:cs typeface="Times New Roman"/>
                        </a:rPr>
                        <a:t>介護休業</a:t>
                      </a:r>
                      <a:endParaRPr lang="ja-JP" sz="1050" kern="100" dirty="0">
                        <a:effectLst/>
                        <a:latin typeface="Century"/>
                        <a:ea typeface="ＭＳ 明朝"/>
                        <a:cs typeface="Times New Roman"/>
                      </a:endParaRPr>
                    </a:p>
                  </a:txBody>
                  <a:tcPr marL="59036" marR="59036"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ts val="1400"/>
                        </a:lnSpc>
                        <a:spcAft>
                          <a:spcPts val="0"/>
                        </a:spcAft>
                      </a:pPr>
                      <a:r>
                        <a:rPr lang="ja-JP" sz="1050" kern="100" dirty="0">
                          <a:effectLst/>
                          <a:latin typeface="ＭＳ ゴシック" panose="020B0609070205080204" pitchFamily="49" charset="-128"/>
                          <a:ea typeface="ＭＳ ゴシック" panose="020B0609070205080204" pitchFamily="49" charset="-128"/>
                          <a:cs typeface="Times New Roman"/>
                        </a:rPr>
                        <a:t>①申出時点で</a:t>
                      </a:r>
                      <a:r>
                        <a:rPr lang="ja-JP" sz="1050" kern="100" dirty="0">
                          <a:effectLst/>
                          <a:latin typeface="ＭＳ ゴシック" panose="020B0609070205080204" pitchFamily="49" charset="-128"/>
                          <a:ea typeface="ＭＳ ゴシック" panose="020B0609070205080204" pitchFamily="49" charset="-128"/>
                          <a:cs typeface="ＭＳ 明朝"/>
                        </a:rPr>
                        <a:t>過去</a:t>
                      </a:r>
                      <a:r>
                        <a:rPr lang="en-US" sz="1050" kern="100" dirty="0">
                          <a:effectLst/>
                          <a:latin typeface="ＭＳ ゴシック" panose="020B0609070205080204" pitchFamily="49" charset="-128"/>
                          <a:ea typeface="ＭＳ ゴシック" panose="020B0609070205080204" pitchFamily="49" charset="-128"/>
                          <a:cs typeface="ＭＳ 明朝"/>
                        </a:rPr>
                        <a:t>1</a:t>
                      </a:r>
                      <a:r>
                        <a:rPr lang="ja-JP" sz="1050" kern="100" dirty="0">
                          <a:effectLst/>
                          <a:latin typeface="ＭＳ ゴシック" panose="020B0609070205080204" pitchFamily="49" charset="-128"/>
                          <a:ea typeface="ＭＳ ゴシック" panose="020B0609070205080204" pitchFamily="49" charset="-128"/>
                          <a:cs typeface="ＭＳ 明朝"/>
                        </a:rPr>
                        <a:t>年以上、継続して雇用されていること</a:t>
                      </a:r>
                      <a:endParaRPr lang="ja-JP" sz="1050" kern="100" dirty="0">
                        <a:effectLst/>
                        <a:latin typeface="ＭＳ ゴシック" panose="020B0609070205080204" pitchFamily="49" charset="-128"/>
                        <a:ea typeface="ＭＳ ゴシック" panose="020B0609070205080204" pitchFamily="49" charset="-128"/>
                        <a:cs typeface="Times New Roman"/>
                      </a:endParaRPr>
                    </a:p>
                  </a:txBody>
                  <a:tcPr marL="59036" marR="590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r>
              <a:tr h="763646">
                <a:tc vMerge="1">
                  <a:txBody>
                    <a:bodyPr/>
                    <a:lstStyle/>
                    <a:p>
                      <a:endParaRPr kumimoji="1" lang="ja-JP" altLang="en-US"/>
                    </a:p>
                  </a:txBody>
                  <a:tcPr/>
                </a:tc>
                <a:tc>
                  <a:txBody>
                    <a:bodyPr/>
                    <a:lstStyle/>
                    <a:p>
                      <a:pPr marL="127000" indent="-127000" algn="just">
                        <a:lnSpc>
                          <a:spcPts val="1400"/>
                        </a:lnSpc>
                        <a:spcAft>
                          <a:spcPts val="0"/>
                        </a:spcAft>
                      </a:pPr>
                      <a:r>
                        <a:rPr lang="ja-JP" sz="1050" kern="100">
                          <a:effectLst/>
                          <a:latin typeface="ＭＳ ゴシック" panose="020B0609070205080204" pitchFamily="49" charset="-128"/>
                          <a:ea typeface="ＭＳ ゴシック" panose="020B0609070205080204" pitchFamily="49" charset="-128"/>
                          <a:cs typeface="Times New Roman"/>
                        </a:rPr>
                        <a:t>②休業開始予定日から</a:t>
                      </a:r>
                      <a:r>
                        <a:rPr lang="en-US" sz="1050" kern="100">
                          <a:effectLst/>
                          <a:latin typeface="ＭＳ ゴシック" panose="020B0609070205080204" pitchFamily="49" charset="-128"/>
                          <a:ea typeface="ＭＳ ゴシック" panose="020B0609070205080204" pitchFamily="49" charset="-128"/>
                          <a:cs typeface="Times New Roman"/>
                        </a:rPr>
                        <a:t>93</a:t>
                      </a:r>
                      <a:r>
                        <a:rPr lang="ja-JP" sz="1050" kern="100">
                          <a:effectLst/>
                          <a:latin typeface="ＭＳ ゴシック" panose="020B0609070205080204" pitchFamily="49" charset="-128"/>
                          <a:ea typeface="ＭＳ ゴシック" panose="020B0609070205080204" pitchFamily="49" charset="-128"/>
                          <a:cs typeface="Times New Roman"/>
                        </a:rPr>
                        <a:t>日を経過する日</a:t>
                      </a:r>
                      <a:r>
                        <a:rPr lang="ja-JP" sz="1050" kern="100">
                          <a:effectLst/>
                          <a:latin typeface="ＭＳ ゴシック" panose="020B0609070205080204" pitchFamily="49" charset="-128"/>
                          <a:ea typeface="ＭＳ ゴシック" panose="020B0609070205080204" pitchFamily="49" charset="-128"/>
                          <a:cs typeface="ＭＳ 明朝"/>
                        </a:rPr>
                        <a:t>以降も雇用継続の見込みがある</a:t>
                      </a:r>
                      <a:r>
                        <a:rPr lang="ja-JP" sz="1050" kern="100">
                          <a:effectLst/>
                          <a:latin typeface="ＭＳ ゴシック" panose="020B0609070205080204" pitchFamily="49" charset="-128"/>
                          <a:ea typeface="ＭＳ ゴシック" panose="020B0609070205080204" pitchFamily="49" charset="-128"/>
                          <a:cs typeface="Times New Roman"/>
                        </a:rPr>
                        <a:t>こと</a:t>
                      </a:r>
                    </a:p>
                    <a:p>
                      <a:pPr marL="127000" indent="-127000" algn="just">
                        <a:lnSpc>
                          <a:spcPts val="1400"/>
                        </a:lnSpc>
                        <a:spcAft>
                          <a:spcPts val="0"/>
                        </a:spcAft>
                      </a:pPr>
                      <a:r>
                        <a:rPr lang="ja-JP" sz="1050" kern="100">
                          <a:effectLst/>
                          <a:latin typeface="ＭＳ ゴシック" panose="020B0609070205080204" pitchFamily="49" charset="-128"/>
                          <a:ea typeface="ＭＳ ゴシック" panose="020B0609070205080204" pitchFamily="49" charset="-128"/>
                          <a:cs typeface="Times New Roman"/>
                        </a:rPr>
                        <a:t>③</a:t>
                      </a:r>
                      <a:r>
                        <a:rPr lang="en-US" sz="1050" kern="100">
                          <a:effectLst/>
                          <a:latin typeface="ＭＳ ゴシック" panose="020B0609070205080204" pitchFamily="49" charset="-128"/>
                          <a:ea typeface="ＭＳ ゴシック" panose="020B0609070205080204" pitchFamily="49" charset="-128"/>
                          <a:cs typeface="Times New Roman"/>
                        </a:rPr>
                        <a:t>93</a:t>
                      </a:r>
                      <a:r>
                        <a:rPr lang="ja-JP" sz="1050" kern="100">
                          <a:effectLst/>
                          <a:latin typeface="ＭＳ ゴシック" panose="020B0609070205080204" pitchFamily="49" charset="-128"/>
                          <a:ea typeface="ＭＳ ゴシック" panose="020B0609070205080204" pitchFamily="49" charset="-128"/>
                          <a:cs typeface="Times New Roman"/>
                        </a:rPr>
                        <a:t>日経過日から</a:t>
                      </a:r>
                      <a:r>
                        <a:rPr lang="en-US" sz="1050" kern="100">
                          <a:effectLst/>
                          <a:latin typeface="ＭＳ ゴシック" panose="020B0609070205080204" pitchFamily="49" charset="-128"/>
                          <a:ea typeface="ＭＳ ゴシック" panose="020B0609070205080204" pitchFamily="49" charset="-128"/>
                          <a:cs typeface="Times New Roman"/>
                        </a:rPr>
                        <a:t>1</a:t>
                      </a:r>
                      <a:r>
                        <a:rPr lang="ja-JP" sz="1050" kern="100">
                          <a:effectLst/>
                          <a:latin typeface="ＭＳ ゴシック" panose="020B0609070205080204" pitchFamily="49" charset="-128"/>
                          <a:ea typeface="ＭＳ ゴシック" panose="020B0609070205080204" pitchFamily="49" charset="-128"/>
                          <a:cs typeface="Times New Roman"/>
                        </a:rPr>
                        <a:t>年経過する日</a:t>
                      </a:r>
                      <a:r>
                        <a:rPr lang="ja-JP" sz="1050" kern="100">
                          <a:effectLst/>
                          <a:latin typeface="ＭＳ ゴシック" panose="020B0609070205080204" pitchFamily="49" charset="-128"/>
                          <a:ea typeface="ＭＳ ゴシック" panose="020B0609070205080204" pitchFamily="49" charset="-128"/>
                          <a:cs typeface="ＭＳ 明朝"/>
                        </a:rPr>
                        <a:t>までの間に更新されないことが明らかである者を除く</a:t>
                      </a:r>
                      <a:endParaRPr lang="ja-JP" sz="1050" kern="100">
                        <a:effectLst/>
                        <a:latin typeface="ＭＳ ゴシック" panose="020B0609070205080204" pitchFamily="49" charset="-128"/>
                        <a:ea typeface="ＭＳ ゴシック" panose="020B0609070205080204" pitchFamily="49" charset="-128"/>
                        <a:cs typeface="Times New Roman"/>
                      </a:endParaRPr>
                    </a:p>
                  </a:txBody>
                  <a:tcPr marL="59036" marR="590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00" indent="-127000" algn="just">
                        <a:lnSpc>
                          <a:spcPts val="1400"/>
                        </a:lnSpc>
                        <a:spcAft>
                          <a:spcPts val="0"/>
                        </a:spcAft>
                      </a:pPr>
                      <a:r>
                        <a:rPr lang="ja-JP" sz="1050" kern="100" dirty="0">
                          <a:effectLst/>
                          <a:latin typeface="ＭＳ ゴシック" panose="020B0609070205080204" pitchFamily="49" charset="-128"/>
                          <a:ea typeface="ＭＳ ゴシック" panose="020B0609070205080204" pitchFamily="49" charset="-128"/>
                          <a:cs typeface="Times New Roman"/>
                        </a:rPr>
                        <a:t>②介護休業の取得日より</a:t>
                      </a:r>
                      <a:r>
                        <a:rPr lang="en-US" sz="1050" kern="100" dirty="0">
                          <a:effectLst/>
                          <a:latin typeface="ＭＳ ゴシック" panose="020B0609070205080204" pitchFamily="49" charset="-128"/>
                          <a:ea typeface="ＭＳ ゴシック" panose="020B0609070205080204" pitchFamily="49" charset="-128"/>
                          <a:cs typeface="Times New Roman"/>
                        </a:rPr>
                        <a:t>93</a:t>
                      </a:r>
                      <a:r>
                        <a:rPr lang="ja-JP" sz="1050" kern="100" dirty="0">
                          <a:effectLst/>
                          <a:latin typeface="ＭＳ ゴシック" panose="020B0609070205080204" pitchFamily="49" charset="-128"/>
                          <a:ea typeface="ＭＳ ゴシック" panose="020B0609070205080204" pitchFamily="49" charset="-128"/>
                          <a:cs typeface="Times New Roman"/>
                        </a:rPr>
                        <a:t>日経過日から</a:t>
                      </a:r>
                      <a:r>
                        <a:rPr lang="en-US" sz="1050" kern="100" dirty="0">
                          <a:effectLst/>
                          <a:latin typeface="ＭＳ ゴシック" panose="020B0609070205080204" pitchFamily="49" charset="-128"/>
                          <a:ea typeface="ＭＳ ゴシック" panose="020B0609070205080204" pitchFamily="49" charset="-128"/>
                          <a:cs typeface="Times New Roman"/>
                        </a:rPr>
                        <a:t>6</a:t>
                      </a:r>
                      <a:r>
                        <a:rPr lang="ja-JP" sz="1050" kern="100" dirty="0">
                          <a:effectLst/>
                          <a:latin typeface="ＭＳ ゴシック" panose="020B0609070205080204" pitchFamily="49" charset="-128"/>
                          <a:ea typeface="ＭＳ ゴシック" panose="020B0609070205080204" pitchFamily="49" charset="-128"/>
                          <a:cs typeface="Times New Roman"/>
                        </a:rPr>
                        <a:t>カ月を経過する日までの間に、雇用契約が満了することが明らかでないこと</a:t>
                      </a:r>
                    </a:p>
                  </a:txBody>
                  <a:tcPr marL="59036" marR="5903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 name="正方形/長方形 19"/>
          <p:cNvSpPr/>
          <p:nvPr/>
        </p:nvSpPr>
        <p:spPr>
          <a:xfrm>
            <a:off x="414912" y="8598087"/>
            <a:ext cx="6660000" cy="1384995"/>
          </a:xfrm>
          <a:prstGeom prst="rect">
            <a:avLst/>
          </a:prstGeom>
        </p:spPr>
        <p:txBody>
          <a:bodyPr wrap="square">
            <a:spAutoFit/>
          </a:bodyPr>
          <a:lstStyle/>
          <a:p>
            <a:r>
              <a:rPr lang="ja-JP" altLang="en-US" sz="1400" dirty="0" smtClean="0"/>
              <a:t>　</a:t>
            </a:r>
            <a:r>
              <a:rPr lang="ja-JP" altLang="ja-JP" sz="1400" dirty="0" smtClean="0"/>
              <a:t>有期</a:t>
            </a:r>
            <a:r>
              <a:rPr lang="ja-JP" altLang="ja-JP" sz="1400" dirty="0"/>
              <a:t>契約労働者は世代的に育児や介護のことを考えながら働かなければならない方が多いため、要件緩和により休業取得者の増加が期待されます。</a:t>
            </a:r>
          </a:p>
          <a:p>
            <a:r>
              <a:rPr lang="en-US" altLang="ja-JP" sz="1400" dirty="0"/>
              <a:t> </a:t>
            </a:r>
            <a:endParaRPr lang="ja-JP" altLang="ja-JP" sz="1400" dirty="0"/>
          </a:p>
          <a:p>
            <a:r>
              <a:rPr lang="ja-JP" altLang="en-US" sz="1400" dirty="0" smtClean="0"/>
              <a:t>　</a:t>
            </a:r>
            <a:r>
              <a:rPr lang="ja-JP" altLang="ja-JP" sz="1400" dirty="0" smtClean="0"/>
              <a:t>今回</a:t>
            </a:r>
            <a:r>
              <a:rPr lang="ja-JP" altLang="ja-JP" sz="1400" dirty="0"/>
              <a:t>の改正は、会社も労働者も互いに働き方の見直しを検討する、良いタイミングといえるのではないでしょうか。</a:t>
            </a:r>
          </a:p>
          <a:p>
            <a:endParaRPr lang="ja-JP" altLang="ja-JP" sz="1400" dirty="0"/>
          </a:p>
        </p:txBody>
      </p:sp>
    </p:spTree>
    <p:extLst>
      <p:ext uri="{BB962C8B-B14F-4D97-AF65-F5344CB8AC3E}">
        <p14:creationId xmlns:p14="http://schemas.microsoft.com/office/powerpoint/2010/main" val="22429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2"/>
          <p:cNvSpPr txBox="1">
            <a:spLocks/>
          </p:cNvSpPr>
          <p:nvPr/>
        </p:nvSpPr>
        <p:spPr>
          <a:xfrm>
            <a:off x="3129856" y="9200595"/>
            <a:ext cx="3423368" cy="747646"/>
          </a:xfrm>
          <a:prstGeom prst="rect">
            <a:avLst/>
          </a:prstGeom>
        </p:spPr>
        <p:txBody>
          <a:bodyPr vert="horz" lIns="107540" tIns="53767" rIns="107540" bIns="53767" rtlCol="0" anchor="t">
            <a:noAutofit/>
          </a:bodyPr>
          <a:lstStyle>
            <a:lvl1pPr marL="0" indent="0" algn="l" defTabSz="457200" rtl="0" eaLnBrk="1" latinLnBrk="0" hangingPunct="1">
              <a:spcBef>
                <a:spcPct val="20000"/>
              </a:spcBef>
              <a:spcAft>
                <a:spcPts val="600"/>
              </a:spcAft>
              <a:buClr>
                <a:schemeClr val="tx2"/>
              </a:buClr>
              <a:buFont typeface="Wingdings 2" charset="2"/>
              <a:buNone/>
              <a:defRPr kumimoji="1" sz="2000" kern="1200">
                <a:solidFill>
                  <a:schemeClr val="tx2"/>
                </a:solidFill>
                <a:latin typeface="+mn-lt"/>
                <a:ea typeface="+mn-ea"/>
                <a:cs typeface="+mn-cs"/>
              </a:defRPr>
            </a:lvl1pPr>
            <a:lvl2pPr marL="457200" indent="0" algn="ctr" defTabSz="457200" rtl="0" eaLnBrk="1" latinLnBrk="0" hangingPunct="1">
              <a:spcBef>
                <a:spcPct val="20000"/>
              </a:spcBef>
              <a:spcAft>
                <a:spcPts val="600"/>
              </a:spcAft>
              <a:buClr>
                <a:schemeClr val="tx2"/>
              </a:buClr>
              <a:buFont typeface="Wingdings 2" charset="2"/>
              <a:buNone/>
              <a:defRPr kumimoji="1"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tx2"/>
              </a:buClr>
              <a:buFont typeface="Wingdings 2" charset="2"/>
              <a:buNone/>
              <a:defRPr kumimoji="1"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tx2"/>
              </a:buClr>
              <a:buFont typeface="Wingdings 2" charset="2"/>
              <a:buNone/>
              <a:defRPr kumimoji="1"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tx2"/>
              </a:buClr>
              <a:buFont typeface="Wingdings 2" charset="2"/>
              <a:buNone/>
              <a:defRPr kumimoji="1"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nSpc>
                <a:spcPts val="1239"/>
              </a:lnSpc>
              <a:spcBef>
                <a:spcPct val="0"/>
              </a:spcBef>
            </a:pPr>
            <a:r>
              <a:rPr lang="ja-JP" altLang="en-US" sz="1250" b="1" dirty="0" smtClean="0">
                <a:solidFill>
                  <a:schemeClr val="tx1"/>
                </a:solidFill>
                <a:latin typeface="MS UI Gothic" panose="020B0600070205080204" pitchFamily="50" charset="-128"/>
                <a:ea typeface="MS UI Gothic" panose="020B0600070205080204" pitchFamily="50" charset="-128"/>
              </a:rPr>
              <a:t>社会保険労務士法人</a:t>
            </a:r>
            <a:r>
              <a:rPr lang="ja-JP" altLang="en-US" sz="1300" b="1" dirty="0" smtClean="0">
                <a:solidFill>
                  <a:schemeClr val="tx1"/>
                </a:solidFill>
                <a:latin typeface="MS UI Gothic" panose="020B0600070205080204" pitchFamily="50" charset="-128"/>
                <a:ea typeface="MS UI Gothic" panose="020B0600070205080204" pitchFamily="50" charset="-128"/>
              </a:rPr>
              <a:t>　</a:t>
            </a:r>
            <a:r>
              <a:rPr kumimoji="0" lang="ja-JP" altLang="en-US" sz="1400" b="1" dirty="0" smtClean="0">
                <a:solidFill>
                  <a:schemeClr val="tx1"/>
                </a:solidFill>
                <a:latin typeface="MS UI Gothic" panose="020B0600070205080204" pitchFamily="50" charset="-128"/>
                <a:ea typeface="MS UI Gothic" panose="020B0600070205080204" pitchFamily="50" charset="-128"/>
              </a:rPr>
              <a:t>三平事務所</a:t>
            </a:r>
            <a:endParaRPr kumimoji="0" lang="ja-JP" altLang="en-US" sz="1400" b="1" dirty="0">
              <a:solidFill>
                <a:schemeClr val="tx1"/>
              </a:solidFill>
              <a:latin typeface="MS UI Gothic" panose="020B0600070205080204" pitchFamily="50" charset="-128"/>
              <a:ea typeface="MS UI Gothic" panose="020B0600070205080204" pitchFamily="50" charset="-128"/>
            </a:endParaRPr>
          </a:p>
          <a:p>
            <a:pPr>
              <a:lnSpc>
                <a:spcPts val="1239"/>
              </a:lnSpc>
              <a:spcBef>
                <a:spcPct val="0"/>
              </a:spcBef>
            </a:pPr>
            <a:r>
              <a:rPr kumimoji="0" lang="ja-JP" altLang="en-US" sz="1400" b="1" dirty="0">
                <a:solidFill>
                  <a:schemeClr val="tx1"/>
                </a:solidFill>
                <a:latin typeface="MS UI Gothic" panose="020B0600070205080204" pitchFamily="50" charset="-128"/>
                <a:ea typeface="MS UI Gothic" panose="020B0600070205080204" pitchFamily="50" charset="-128"/>
              </a:rPr>
              <a:t>東京都港区西新橋</a:t>
            </a:r>
            <a:r>
              <a:rPr kumimoji="0" lang="en-US" altLang="ja-JP" sz="1400" b="1" dirty="0">
                <a:solidFill>
                  <a:schemeClr val="tx1"/>
                </a:solidFill>
                <a:latin typeface="MS UI Gothic" panose="020B0600070205080204" pitchFamily="50" charset="-128"/>
                <a:ea typeface="MS UI Gothic" panose="020B0600070205080204" pitchFamily="50" charset="-128"/>
              </a:rPr>
              <a:t>1-19-3</a:t>
            </a:r>
            <a:r>
              <a:rPr kumimoji="0" lang="ja-JP" altLang="en-US" sz="1400" b="1" dirty="0">
                <a:solidFill>
                  <a:schemeClr val="tx1"/>
                </a:solidFill>
                <a:latin typeface="MS UI Gothic" panose="020B0600070205080204" pitchFamily="50" charset="-128"/>
                <a:ea typeface="MS UI Gothic" panose="020B0600070205080204" pitchFamily="50" charset="-128"/>
              </a:rPr>
              <a:t>　第</a:t>
            </a:r>
            <a:r>
              <a:rPr kumimoji="0" lang="en-US" altLang="ja-JP" sz="1400" b="1" dirty="0">
                <a:solidFill>
                  <a:schemeClr val="tx1"/>
                </a:solidFill>
                <a:latin typeface="MS UI Gothic" panose="020B0600070205080204" pitchFamily="50" charset="-128"/>
                <a:ea typeface="MS UI Gothic" panose="020B0600070205080204" pitchFamily="50" charset="-128"/>
              </a:rPr>
              <a:t>2</a:t>
            </a:r>
            <a:r>
              <a:rPr kumimoji="0" lang="ja-JP" altLang="en-US" sz="1400" b="1" dirty="0">
                <a:solidFill>
                  <a:schemeClr val="tx1"/>
                </a:solidFill>
                <a:latin typeface="MS UI Gothic" panose="020B0600070205080204" pitchFamily="50" charset="-128"/>
                <a:ea typeface="MS UI Gothic" panose="020B0600070205080204" pitchFamily="50" charset="-128"/>
              </a:rPr>
              <a:t>双葉ビル</a:t>
            </a:r>
            <a:r>
              <a:rPr kumimoji="0" lang="en-US" altLang="ja-JP" sz="1400" b="1" dirty="0">
                <a:solidFill>
                  <a:schemeClr val="tx1"/>
                </a:solidFill>
                <a:latin typeface="MS UI Gothic" panose="020B0600070205080204" pitchFamily="50" charset="-128"/>
                <a:ea typeface="MS UI Gothic" panose="020B0600070205080204" pitchFamily="50" charset="-128"/>
              </a:rPr>
              <a:t>5F</a:t>
            </a:r>
          </a:p>
          <a:p>
            <a:pPr>
              <a:lnSpc>
                <a:spcPts val="1239"/>
              </a:lnSpc>
              <a:spcBef>
                <a:spcPct val="0"/>
              </a:spcBef>
            </a:pPr>
            <a:r>
              <a:rPr kumimoji="0" lang="en-US" altLang="ja-JP" sz="1400" b="1" dirty="0">
                <a:solidFill>
                  <a:schemeClr val="tx1"/>
                </a:solidFill>
                <a:latin typeface="MS UI Gothic" panose="020B0600070205080204" pitchFamily="50" charset="-128"/>
                <a:ea typeface="MS UI Gothic" panose="020B0600070205080204" pitchFamily="50" charset="-128"/>
              </a:rPr>
              <a:t>TEL</a:t>
            </a:r>
            <a:r>
              <a:rPr kumimoji="0" lang="ja-JP" altLang="en-US" sz="1400" b="1" dirty="0">
                <a:solidFill>
                  <a:schemeClr val="tx1"/>
                </a:solidFill>
                <a:latin typeface="MS UI Gothic" panose="020B0600070205080204" pitchFamily="50" charset="-128"/>
                <a:ea typeface="MS UI Gothic" panose="020B0600070205080204" pitchFamily="50" charset="-128"/>
              </a:rPr>
              <a:t>：</a:t>
            </a:r>
            <a:r>
              <a:rPr kumimoji="0" lang="en-US" altLang="ja-JP" sz="1400" b="1" dirty="0">
                <a:solidFill>
                  <a:schemeClr val="tx1"/>
                </a:solidFill>
                <a:latin typeface="MS UI Gothic" panose="020B0600070205080204" pitchFamily="50" charset="-128"/>
                <a:ea typeface="MS UI Gothic" panose="020B0600070205080204" pitchFamily="50" charset="-128"/>
              </a:rPr>
              <a:t>03-3504-0071</a:t>
            </a:r>
            <a:r>
              <a:rPr kumimoji="0" lang="ja-JP" altLang="en-US" sz="1400" b="1" dirty="0">
                <a:solidFill>
                  <a:schemeClr val="tx1"/>
                </a:solidFill>
                <a:latin typeface="MS UI Gothic" panose="020B0600070205080204" pitchFamily="50" charset="-128"/>
                <a:ea typeface="MS UI Gothic" panose="020B0600070205080204" pitchFamily="50" charset="-128"/>
              </a:rPr>
              <a:t>／</a:t>
            </a:r>
            <a:r>
              <a:rPr kumimoji="0" lang="en-US" altLang="ja-JP" sz="1400" b="1" dirty="0">
                <a:solidFill>
                  <a:schemeClr val="tx1"/>
                </a:solidFill>
                <a:latin typeface="MS UI Gothic" panose="020B0600070205080204" pitchFamily="50" charset="-128"/>
                <a:ea typeface="MS UI Gothic" panose="020B0600070205080204" pitchFamily="50" charset="-128"/>
              </a:rPr>
              <a:t>FAX</a:t>
            </a:r>
            <a:r>
              <a:rPr kumimoji="0" lang="ja-JP" altLang="en-US" sz="1400" b="1" dirty="0">
                <a:solidFill>
                  <a:schemeClr val="tx1"/>
                </a:solidFill>
                <a:latin typeface="MS UI Gothic" panose="020B0600070205080204" pitchFamily="50" charset="-128"/>
                <a:ea typeface="MS UI Gothic" panose="020B0600070205080204" pitchFamily="50" charset="-128"/>
              </a:rPr>
              <a:t>：</a:t>
            </a:r>
            <a:r>
              <a:rPr kumimoji="0" lang="en-US" altLang="ja-JP" sz="1400" b="1" dirty="0">
                <a:solidFill>
                  <a:schemeClr val="tx1"/>
                </a:solidFill>
                <a:latin typeface="MS UI Gothic" panose="020B0600070205080204" pitchFamily="50" charset="-128"/>
                <a:ea typeface="MS UI Gothic" panose="020B0600070205080204" pitchFamily="50" charset="-128"/>
              </a:rPr>
              <a:t>03-3504-0072</a:t>
            </a:r>
            <a:endParaRPr kumimoji="0" lang="ja-JP" altLang="en-US" sz="1400" b="1" dirty="0">
              <a:solidFill>
                <a:schemeClr val="tx1"/>
              </a:solidFill>
              <a:latin typeface="MS UI Gothic" panose="020B0600070205080204" pitchFamily="50" charset="-128"/>
              <a:ea typeface="MS UI Gothic" panose="020B0600070205080204" pitchFamily="50" charset="-128"/>
            </a:endParaRPr>
          </a:p>
          <a:p>
            <a:r>
              <a:rPr lang="ja-JP" altLang="en-US" dirty="0">
                <a:solidFill>
                  <a:schemeClr val="tx1"/>
                </a:solidFill>
                <a:latin typeface="MS UI Gothic" panose="020B0600070205080204" pitchFamily="50" charset="-128"/>
                <a:ea typeface="MS UI Gothic" panose="020B0600070205080204" pitchFamily="50" charset="-128"/>
              </a:rPr>
              <a:t>　</a:t>
            </a:r>
          </a:p>
        </p:txBody>
      </p:sp>
      <p:sp>
        <p:nvSpPr>
          <p:cNvPr id="3" name="タイトル 1"/>
          <p:cNvSpPr txBox="1">
            <a:spLocks/>
          </p:cNvSpPr>
          <p:nvPr/>
        </p:nvSpPr>
        <p:spPr>
          <a:xfrm>
            <a:off x="751684" y="9848667"/>
            <a:ext cx="5986457" cy="538370"/>
          </a:xfrm>
          <a:prstGeom prst="rect">
            <a:avLst/>
          </a:prstGeom>
        </p:spPr>
        <p:txBody>
          <a:bodyPr vert="horz" lIns="107540" tIns="53767" rIns="107540" bIns="53767" rtlCol="0" anchor="ctr">
            <a:noAutofit/>
          </a:bodyPr>
          <a:lstStyle>
            <a:lvl1pPr algn="l" defTabSz="457200" rtl="0" eaLnBrk="1" latinLnBrk="0" hangingPunct="1">
              <a:spcBef>
                <a:spcPct val="0"/>
              </a:spcBef>
              <a:buNone/>
              <a:defRPr kumimoji="1" sz="3200" kern="1200">
                <a:solidFill>
                  <a:schemeClr val="tx1"/>
                </a:solidFill>
                <a:latin typeface="+mj-lt"/>
                <a:ea typeface="+mj-ea"/>
                <a:cs typeface="Trebuchet M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1900" b="1" dirty="0">
                <a:solidFill>
                  <a:schemeClr val="accent4">
                    <a:lumMod val="75000"/>
                  </a:schemeClr>
                </a:solidFill>
                <a:latin typeface="MS UI Gothic" panose="020B0600070205080204" pitchFamily="50" charset="-128"/>
                <a:ea typeface="MS UI Gothic" panose="020B0600070205080204" pitchFamily="50" charset="-128"/>
              </a:rPr>
              <a:t> </a:t>
            </a:r>
            <a:r>
              <a:rPr lang="ja-JP" altLang="en-US" sz="1600" b="1" dirty="0">
                <a:solidFill>
                  <a:srgbClr val="FF3300"/>
                </a:solidFill>
                <a:latin typeface="MS UI Gothic" panose="020B0600070205080204" pitchFamily="50" charset="-128"/>
                <a:ea typeface="MS UI Gothic" panose="020B0600070205080204" pitchFamily="50" charset="-128"/>
              </a:rPr>
              <a:t>☆人事・労務相談、業務委託のご依頼等、お気軽にご相談ください。</a:t>
            </a:r>
            <a:endParaRPr lang="ja-JP" altLang="en-US" sz="1600" b="1" dirty="0">
              <a:solidFill>
                <a:srgbClr val="FF3300"/>
              </a:solidFill>
            </a:endParaRPr>
          </a:p>
        </p:txBody>
      </p:sp>
      <p:sp>
        <p:nvSpPr>
          <p:cNvPr id="9" name="正方形/長方形 8"/>
          <p:cNvSpPr/>
          <p:nvPr/>
        </p:nvSpPr>
        <p:spPr>
          <a:xfrm>
            <a:off x="284666" y="390028"/>
            <a:ext cx="6920501" cy="9997009"/>
          </a:xfrm>
          <a:prstGeom prst="rect">
            <a:avLst/>
          </a:prstGeom>
          <a:noFill/>
          <a:ln w="349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103040" tIns="51521" rIns="103040" bIns="51521" spcCol="0" rtlCol="0" anchor="ctr"/>
          <a:lstStyle/>
          <a:p>
            <a:pPr algn="ctr"/>
            <a:endParaRPr kumimoji="1" lang="ja-JP" altLang="en-US"/>
          </a:p>
        </p:txBody>
      </p:sp>
      <p:sp>
        <p:nvSpPr>
          <p:cNvPr id="14" name="コンテンツ プレースホルダー 2"/>
          <p:cNvSpPr txBox="1">
            <a:spLocks/>
          </p:cNvSpPr>
          <p:nvPr/>
        </p:nvSpPr>
        <p:spPr>
          <a:xfrm>
            <a:off x="669932" y="1186507"/>
            <a:ext cx="6282324" cy="763812"/>
          </a:xfrm>
          <a:prstGeom prst="rect">
            <a:avLst/>
          </a:prstGeom>
        </p:spPr>
        <p:txBody>
          <a:bodyPr vert="horz" lIns="91418" tIns="45709" rIns="91418" bIns="45709" rtlCol="0" anchor="t" anchorCtr="0">
            <a:noAutofit/>
          </a:bodyPr>
          <a:lst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kumimoji="1"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9pPr>
          </a:lstStyle>
          <a:p>
            <a:pPr marL="0" indent="0">
              <a:buNone/>
            </a:pPr>
            <a:r>
              <a:rPr lang="ja-JP" altLang="en-US" sz="1200" dirty="0" smtClean="0">
                <a:solidFill>
                  <a:schemeClr val="tx1"/>
                </a:solidFill>
                <a:latin typeface="MS UI Gothic" panose="020B0600070205080204" pitchFamily="50" charset="-128"/>
                <a:ea typeface="MS UI Gothic" panose="020B0600070205080204" pitchFamily="50" charset="-128"/>
              </a:rPr>
              <a:t>　</a:t>
            </a:r>
            <a:endParaRPr lang="en-US" altLang="ja-JP" sz="1200" b="1" dirty="0" smtClean="0">
              <a:solidFill>
                <a:srgbClr val="0070C0"/>
              </a:solidFill>
              <a:latin typeface="MS UI Gothic" panose="020B0600070205080204" pitchFamily="50" charset="-128"/>
              <a:ea typeface="MS UI Gothic" panose="020B0600070205080204" pitchFamily="50" charset="-128"/>
            </a:endParaRPr>
          </a:p>
          <a:p>
            <a:pPr marL="0" indent="0">
              <a:buNone/>
            </a:pPr>
            <a:r>
              <a:rPr lang="ja-JP" altLang="en-US" sz="1200" dirty="0">
                <a:solidFill>
                  <a:schemeClr val="tx1"/>
                </a:solidFill>
                <a:latin typeface="MS UI Gothic" panose="020B0600070205080204" pitchFamily="50" charset="-128"/>
                <a:ea typeface="MS UI Gothic" panose="020B0600070205080204" pitchFamily="50" charset="-128"/>
              </a:rPr>
              <a:t>　</a:t>
            </a:r>
            <a:r>
              <a:rPr lang="ja-JP" altLang="en-US" sz="1200" dirty="0" smtClean="0">
                <a:solidFill>
                  <a:schemeClr val="tx1"/>
                </a:solidFill>
                <a:latin typeface="MS UI Gothic" panose="020B0600070205080204" pitchFamily="50" charset="-128"/>
                <a:ea typeface="MS UI Gothic" panose="020B0600070205080204" pitchFamily="50" charset="-128"/>
              </a:rPr>
              <a:t>　　　　　　　　　　　　　　</a:t>
            </a:r>
            <a:endParaRPr lang="en-US" altLang="ja-JP" sz="1200" dirty="0">
              <a:solidFill>
                <a:schemeClr val="tx1"/>
              </a:solidFill>
              <a:latin typeface="MS UI Gothic" panose="020B0600070205080204" pitchFamily="50" charset="-128"/>
              <a:ea typeface="MS UI Gothic" panose="020B0600070205080204" pitchFamily="50" charset="-128"/>
            </a:endParaRPr>
          </a:p>
          <a:p>
            <a:pPr marL="0" indent="0">
              <a:buNone/>
            </a:pPr>
            <a:endParaRPr lang="en-US" altLang="ja-JP" sz="1200" dirty="0" smtClean="0">
              <a:solidFill>
                <a:schemeClr val="tx1"/>
              </a:solidFill>
              <a:latin typeface="MS UI Gothic" panose="020B0600070205080204" pitchFamily="50" charset="-128"/>
              <a:ea typeface="MS UI Gothic" panose="020B0600070205080204" pitchFamily="50" charset="-128"/>
            </a:endParaRPr>
          </a:p>
          <a:p>
            <a:pPr marL="0" indent="0">
              <a:buNone/>
            </a:pPr>
            <a:endParaRPr lang="en-US" altLang="ja-JP" sz="1200" dirty="0" smtClean="0">
              <a:solidFill>
                <a:schemeClr val="tx1"/>
              </a:solidFill>
              <a:latin typeface="MS UI Gothic" panose="020B0600070205080204" pitchFamily="50" charset="-128"/>
              <a:ea typeface="MS UI Gothic" panose="020B0600070205080204" pitchFamily="50" charset="-128"/>
            </a:endParaRPr>
          </a:p>
          <a:p>
            <a:pPr marL="0" indent="0">
              <a:buNone/>
            </a:pPr>
            <a:endParaRPr lang="ja-JP" altLang="en-US" sz="1200" dirty="0">
              <a:effectLst/>
            </a:endParaRPr>
          </a:p>
        </p:txBody>
      </p:sp>
      <p:sp>
        <p:nvSpPr>
          <p:cNvPr id="12" name="コンテンツ プレースホルダー 2"/>
          <p:cNvSpPr txBox="1">
            <a:spLocks/>
          </p:cNvSpPr>
          <p:nvPr/>
        </p:nvSpPr>
        <p:spPr>
          <a:xfrm>
            <a:off x="450912" y="5058445"/>
            <a:ext cx="6588000" cy="3816424"/>
          </a:xfrm>
          <a:prstGeom prst="rect">
            <a:avLst/>
          </a:prstGeom>
        </p:spPr>
        <p:txBody>
          <a:bodyPr vert="horz" lIns="91418" tIns="45709" rIns="91418" bIns="45709" rtlCol="0" anchor="t" anchorCtr="0">
            <a:noAutofit/>
          </a:bodyPr>
          <a:lst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kumimoji="1"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9pPr>
          </a:lstStyle>
          <a:p>
            <a:pPr marL="0" indent="0">
              <a:spcBef>
                <a:spcPts val="0"/>
              </a:spcBef>
              <a:spcAft>
                <a:spcPts val="0"/>
              </a:spcAft>
              <a:buNone/>
            </a:pPr>
            <a:r>
              <a:rPr lang="ja-JP" altLang="en-US" sz="1400" dirty="0">
                <a:solidFill>
                  <a:schemeClr val="tx1"/>
                </a:solidFill>
                <a:latin typeface="ＭＳ ゴシック" panose="020B0609070205080204" pitchFamily="49" charset="-128"/>
                <a:ea typeface="ＭＳ ゴシック" panose="020B0609070205080204" pitchFamily="49" charset="-128"/>
              </a:rPr>
              <a:t>　</a:t>
            </a:r>
            <a:r>
              <a:rPr lang="ja-JP" altLang="en-US" sz="1400" dirty="0" smtClean="0">
                <a:solidFill>
                  <a:schemeClr val="tx1"/>
                </a:solidFill>
                <a:latin typeface="ＭＳ ゴシック" panose="020B0609070205080204" pitchFamily="49" charset="-128"/>
                <a:ea typeface="ＭＳ ゴシック" panose="020B0609070205080204" pitchFamily="49" charset="-128"/>
              </a:rPr>
              <a:t>厚生</a:t>
            </a:r>
            <a:r>
              <a:rPr lang="ja-JP" altLang="en-US" sz="1400" dirty="0">
                <a:solidFill>
                  <a:schemeClr val="tx1"/>
                </a:solidFill>
                <a:latin typeface="ＭＳ ゴシック" panose="020B0609070205080204" pitchFamily="49" charset="-128"/>
                <a:ea typeface="ＭＳ ゴシック" panose="020B0609070205080204" pitchFamily="49" charset="-128"/>
              </a:rPr>
              <a:t>労働省は、平成</a:t>
            </a:r>
            <a:r>
              <a:rPr lang="en-US" altLang="ja-JP" sz="1400" dirty="0">
                <a:solidFill>
                  <a:schemeClr val="tx1"/>
                </a:solidFill>
                <a:latin typeface="ＭＳ ゴシック" panose="020B0609070205080204" pitchFamily="49" charset="-128"/>
                <a:ea typeface="ＭＳ ゴシック" panose="020B0609070205080204" pitchFamily="49" charset="-128"/>
              </a:rPr>
              <a:t>27</a:t>
            </a:r>
            <a:r>
              <a:rPr lang="ja-JP" altLang="en-US" sz="1400" dirty="0">
                <a:solidFill>
                  <a:schemeClr val="tx1"/>
                </a:solidFill>
                <a:latin typeface="ＭＳ ゴシック" panose="020B0609070205080204" pitchFamily="49" charset="-128"/>
                <a:ea typeface="ＭＳ ゴシック" panose="020B0609070205080204" pitchFamily="49" charset="-128"/>
              </a:rPr>
              <a:t>年４月から始まった改正次世代育成支援対策推進法（以下「改正次世代法」）に基づく特例認定（通称：プラチナくるみん認定）企業が７月末現在で</a:t>
            </a:r>
            <a:r>
              <a:rPr lang="en-US" altLang="ja-JP" sz="1400" dirty="0">
                <a:solidFill>
                  <a:schemeClr val="tx1"/>
                </a:solidFill>
                <a:latin typeface="ＭＳ ゴシック" panose="020B0609070205080204" pitchFamily="49" charset="-128"/>
                <a:ea typeface="ＭＳ ゴシック" panose="020B0609070205080204" pitchFamily="49" charset="-128"/>
              </a:rPr>
              <a:t>102</a:t>
            </a:r>
            <a:r>
              <a:rPr lang="ja-JP" altLang="en-US" sz="1400" dirty="0">
                <a:solidFill>
                  <a:schemeClr val="tx1"/>
                </a:solidFill>
                <a:latin typeface="ＭＳ ゴシック" panose="020B0609070205080204" pitchFamily="49" charset="-128"/>
                <a:ea typeface="ＭＳ ゴシック" panose="020B0609070205080204" pitchFamily="49" charset="-128"/>
              </a:rPr>
              <a:t>社に達したことを公表しました。 </a:t>
            </a:r>
          </a:p>
          <a:p>
            <a:pPr marL="0" indent="0">
              <a:lnSpc>
                <a:spcPts val="1200"/>
              </a:lnSpc>
              <a:spcBef>
                <a:spcPts val="0"/>
              </a:spcBef>
              <a:spcAft>
                <a:spcPts val="0"/>
              </a:spcAft>
              <a:buNone/>
            </a:pPr>
            <a:r>
              <a:rPr lang="ja-JP" altLang="en-US" sz="1400" dirty="0" smtClean="0">
                <a:solidFill>
                  <a:schemeClr val="tx1"/>
                </a:solidFill>
                <a:latin typeface="ＭＳ ゴシック" panose="020B0609070205080204" pitchFamily="49" charset="-128"/>
                <a:ea typeface="ＭＳ ゴシック" panose="020B0609070205080204" pitchFamily="49" charset="-128"/>
              </a:rPr>
              <a:t>　</a:t>
            </a: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0" indent="0">
              <a:spcBef>
                <a:spcPts val="0"/>
              </a:spcBef>
              <a:spcAft>
                <a:spcPts val="0"/>
              </a:spcAft>
              <a:buNone/>
            </a:pPr>
            <a:r>
              <a:rPr lang="en-US" altLang="ja-JP" sz="1300" dirty="0">
                <a:solidFill>
                  <a:schemeClr val="tx1"/>
                </a:solidFill>
                <a:latin typeface="ＭＳ ゴシック" panose="020B0609070205080204" pitchFamily="49" charset="-128"/>
                <a:ea typeface="ＭＳ ゴシック" panose="020B0609070205080204" pitchFamily="49" charset="-128"/>
              </a:rPr>
              <a:t>【</a:t>
            </a:r>
            <a:r>
              <a:rPr lang="ja-JP" altLang="en-US" sz="1300" dirty="0" smtClean="0">
                <a:solidFill>
                  <a:schemeClr val="tx1"/>
                </a:solidFill>
                <a:latin typeface="ＭＳ ゴシック" panose="020B0609070205080204" pitchFamily="49" charset="-128"/>
                <a:ea typeface="ＭＳ ゴシック" panose="020B0609070205080204" pitchFamily="49" charset="-128"/>
              </a:rPr>
              <a:t>プラチナ</a:t>
            </a:r>
            <a:r>
              <a:rPr lang="ja-JP" altLang="en-US" sz="1300" dirty="0" err="1" smtClean="0">
                <a:solidFill>
                  <a:schemeClr val="tx1"/>
                </a:solidFill>
                <a:latin typeface="ＭＳ ゴシック" panose="020B0609070205080204" pitchFamily="49" charset="-128"/>
                <a:ea typeface="ＭＳ ゴシック" panose="020B0609070205080204" pitchFamily="49" charset="-128"/>
              </a:rPr>
              <a:t>くる</a:t>
            </a:r>
            <a:r>
              <a:rPr lang="ja-JP" altLang="en-US" sz="1300" dirty="0" err="1">
                <a:solidFill>
                  <a:schemeClr val="tx1"/>
                </a:solidFill>
                <a:latin typeface="ＭＳ ゴシック" panose="020B0609070205080204" pitchFamily="49" charset="-128"/>
                <a:ea typeface="ＭＳ ゴシック" panose="020B0609070205080204" pitchFamily="49" charset="-128"/>
              </a:rPr>
              <a:t>みん</a:t>
            </a:r>
            <a:r>
              <a:rPr lang="ja-JP" altLang="en-US" sz="1300" dirty="0">
                <a:solidFill>
                  <a:schemeClr val="tx1"/>
                </a:solidFill>
                <a:latin typeface="ＭＳ ゴシック" panose="020B0609070205080204" pitchFamily="49" charset="-128"/>
                <a:ea typeface="ＭＳ ゴシック" panose="020B0609070205080204" pitchFamily="49" charset="-128"/>
              </a:rPr>
              <a:t>認定</a:t>
            </a:r>
            <a:r>
              <a:rPr lang="ja-JP" altLang="en-US" sz="1300" dirty="0" smtClean="0">
                <a:solidFill>
                  <a:schemeClr val="tx1"/>
                </a:solidFill>
                <a:latin typeface="ＭＳ ゴシック" panose="020B0609070205080204" pitchFamily="49" charset="-128"/>
                <a:ea typeface="ＭＳ ゴシック" panose="020B0609070205080204" pitchFamily="49" charset="-128"/>
              </a:rPr>
              <a:t>制度</a:t>
            </a:r>
            <a:r>
              <a:rPr lang="en-US" altLang="ja-JP" sz="1300" dirty="0" smtClean="0">
                <a:solidFill>
                  <a:schemeClr val="tx1"/>
                </a:solidFill>
                <a:latin typeface="ＭＳ ゴシック" panose="020B0609070205080204" pitchFamily="49" charset="-128"/>
                <a:ea typeface="ＭＳ ゴシック" panose="020B0609070205080204" pitchFamily="49" charset="-128"/>
              </a:rPr>
              <a:t>】</a:t>
            </a:r>
          </a:p>
          <a:p>
            <a:pPr marL="0" indent="0">
              <a:spcBef>
                <a:spcPts val="0"/>
              </a:spcBef>
              <a:spcAft>
                <a:spcPts val="0"/>
              </a:spcAft>
              <a:buNone/>
            </a:pPr>
            <a:r>
              <a:rPr lang="ja-JP" altLang="en-US" sz="1300" dirty="0" smtClean="0">
                <a:solidFill>
                  <a:schemeClr val="tx1"/>
                </a:solidFill>
                <a:latin typeface="ＭＳ ゴシック" panose="020B0609070205080204" pitchFamily="49" charset="-128"/>
                <a:ea typeface="ＭＳ ゴシック" panose="020B0609070205080204" pitchFamily="49" charset="-128"/>
              </a:rPr>
              <a:t>　平成</a:t>
            </a:r>
            <a:r>
              <a:rPr lang="en-US" altLang="ja-JP" sz="1300" dirty="0">
                <a:solidFill>
                  <a:schemeClr val="tx1"/>
                </a:solidFill>
                <a:latin typeface="ＭＳ ゴシック" panose="020B0609070205080204" pitchFamily="49" charset="-128"/>
                <a:ea typeface="ＭＳ ゴシック" panose="020B0609070205080204" pitchFamily="49" charset="-128"/>
              </a:rPr>
              <a:t>27</a:t>
            </a:r>
            <a:r>
              <a:rPr lang="ja-JP" altLang="en-US" sz="1300" dirty="0">
                <a:solidFill>
                  <a:schemeClr val="tx1"/>
                </a:solidFill>
                <a:latin typeface="ＭＳ ゴシック" panose="020B0609070205080204" pitchFamily="49" charset="-128"/>
                <a:ea typeface="ＭＳ ゴシック" panose="020B0609070205080204" pitchFamily="49" charset="-128"/>
              </a:rPr>
              <a:t>年４月１日施行の改正次世代法によって創設され、「子育てサポート企業」として厚生労働大臣の認定（くるみん認定）を受けた企業のうち、より高い水準の取組を行った企業が、認定を受けられる</a:t>
            </a:r>
            <a:r>
              <a:rPr lang="ja-JP" altLang="en-US" sz="1300" dirty="0" smtClean="0">
                <a:solidFill>
                  <a:schemeClr val="tx1"/>
                </a:solidFill>
                <a:latin typeface="ＭＳ ゴシック" panose="020B0609070205080204" pitchFamily="49" charset="-128"/>
                <a:ea typeface="ＭＳ ゴシック" panose="020B0609070205080204" pitchFamily="49" charset="-128"/>
              </a:rPr>
              <a:t>制度。 </a:t>
            </a:r>
            <a:endParaRPr lang="ja-JP" altLang="en-US" sz="1300" dirty="0">
              <a:solidFill>
                <a:schemeClr val="tx1"/>
              </a:solidFill>
              <a:latin typeface="ＭＳ ゴシック" panose="020B0609070205080204" pitchFamily="49" charset="-128"/>
              <a:ea typeface="ＭＳ ゴシック" panose="020B0609070205080204" pitchFamily="49" charset="-128"/>
            </a:endParaRPr>
          </a:p>
          <a:p>
            <a:pPr marL="0" indent="0">
              <a:spcBef>
                <a:spcPts val="0"/>
              </a:spcBef>
              <a:spcAft>
                <a:spcPts val="0"/>
              </a:spcAft>
              <a:buNone/>
            </a:pPr>
            <a:r>
              <a:rPr lang="ja-JP" altLang="en-US" sz="1300" dirty="0" smtClean="0">
                <a:solidFill>
                  <a:schemeClr val="tx1"/>
                </a:solidFill>
                <a:latin typeface="ＭＳ ゴシック" panose="020B0609070205080204" pitchFamily="49" charset="-128"/>
                <a:ea typeface="ＭＳ ゴシック" panose="020B0609070205080204" pitchFamily="49" charset="-128"/>
              </a:rPr>
              <a:t>　認定</a:t>
            </a:r>
            <a:r>
              <a:rPr lang="ja-JP" altLang="en-US" sz="1300" dirty="0">
                <a:solidFill>
                  <a:schemeClr val="tx1"/>
                </a:solidFill>
                <a:latin typeface="ＭＳ ゴシック" panose="020B0609070205080204" pitchFamily="49" charset="-128"/>
                <a:ea typeface="ＭＳ ゴシック" panose="020B0609070205080204" pitchFamily="49" charset="-128"/>
              </a:rPr>
              <a:t>を受けた企業は、認定マークを広告、商品、求人広告などに付け、子育てサポート企業であることをＰＲでき、一定の要件を満たす場合は、税制上の優遇措置を受けることも</a:t>
            </a:r>
            <a:r>
              <a:rPr lang="ja-JP" altLang="en-US" sz="1300" dirty="0" smtClean="0">
                <a:solidFill>
                  <a:schemeClr val="tx1"/>
                </a:solidFill>
                <a:latin typeface="ＭＳ ゴシック" panose="020B0609070205080204" pitchFamily="49" charset="-128"/>
                <a:ea typeface="ＭＳ ゴシック" panose="020B0609070205080204" pitchFamily="49" charset="-128"/>
              </a:rPr>
              <a:t>できる。 </a:t>
            </a:r>
            <a:endParaRPr lang="ja-JP" altLang="en-US" sz="1300" dirty="0">
              <a:solidFill>
                <a:schemeClr val="tx1"/>
              </a:solidFill>
              <a:latin typeface="ＭＳ ゴシック" panose="020B0609070205080204" pitchFamily="49" charset="-128"/>
              <a:ea typeface="ＭＳ ゴシック" panose="020B0609070205080204" pitchFamily="49" charset="-128"/>
            </a:endParaRPr>
          </a:p>
          <a:p>
            <a:pPr marL="0" indent="0">
              <a:spcBef>
                <a:spcPts val="0"/>
              </a:spcBef>
              <a:spcAft>
                <a:spcPts val="0"/>
              </a:spcAft>
              <a:buNone/>
            </a:pPr>
            <a:r>
              <a:rPr lang="ja-JP" altLang="en-US" sz="1300" dirty="0">
                <a:solidFill>
                  <a:schemeClr val="tx1"/>
                </a:solidFill>
                <a:latin typeface="ＭＳ ゴシック" panose="020B0609070205080204" pitchFamily="49" charset="-128"/>
                <a:ea typeface="ＭＳ ゴシック" panose="020B0609070205080204" pitchFamily="49" charset="-128"/>
              </a:rPr>
              <a:t>　また、各府省などでは、総合評価落札方式や企画競争によって公共調達を実施する場合、次世代法に基づく認定企業</a:t>
            </a:r>
            <a:r>
              <a:rPr lang="en-US" altLang="ja-JP" sz="1300" dirty="0">
                <a:solidFill>
                  <a:schemeClr val="tx1"/>
                </a:solidFill>
                <a:latin typeface="ＭＳ ゴシック" panose="020B0609070205080204" pitchFamily="49" charset="-128"/>
                <a:ea typeface="ＭＳ ゴシック" panose="020B0609070205080204" pitchFamily="49" charset="-128"/>
              </a:rPr>
              <a:t>(</a:t>
            </a:r>
            <a:r>
              <a:rPr lang="ja-JP" altLang="en-US" sz="1300" dirty="0" err="1">
                <a:solidFill>
                  <a:schemeClr val="tx1"/>
                </a:solidFill>
                <a:latin typeface="ＭＳ ゴシック" panose="020B0609070205080204" pitchFamily="49" charset="-128"/>
                <a:ea typeface="ＭＳ ゴシック" panose="020B0609070205080204" pitchFamily="49" charset="-128"/>
              </a:rPr>
              <a:t>くるみん</a:t>
            </a:r>
            <a:r>
              <a:rPr lang="ja-JP" altLang="en-US" sz="1300" dirty="0">
                <a:solidFill>
                  <a:schemeClr val="tx1"/>
                </a:solidFill>
                <a:latin typeface="ＭＳ ゴシック" panose="020B0609070205080204" pitchFamily="49" charset="-128"/>
                <a:ea typeface="ＭＳ ゴシック" panose="020B0609070205080204" pitchFamily="49" charset="-128"/>
              </a:rPr>
              <a:t>認定企業・プラチナくるみん認定企業</a:t>
            </a:r>
            <a:r>
              <a:rPr lang="en-US" altLang="ja-JP" sz="1300" dirty="0">
                <a:solidFill>
                  <a:schemeClr val="tx1"/>
                </a:solidFill>
                <a:latin typeface="ＭＳ ゴシック" panose="020B0609070205080204" pitchFamily="49" charset="-128"/>
                <a:ea typeface="ＭＳ ゴシック" panose="020B0609070205080204" pitchFamily="49" charset="-128"/>
              </a:rPr>
              <a:t>)</a:t>
            </a:r>
            <a:r>
              <a:rPr lang="ja-JP" altLang="en-US" sz="1300" dirty="0">
                <a:solidFill>
                  <a:schemeClr val="tx1"/>
                </a:solidFill>
                <a:latin typeface="ＭＳ ゴシック" panose="020B0609070205080204" pitchFamily="49" charset="-128"/>
                <a:ea typeface="ＭＳ ゴシック" panose="020B0609070205080204" pitchFamily="49" charset="-128"/>
              </a:rPr>
              <a:t>などを加点評価する仕組みを、原則平成</a:t>
            </a:r>
            <a:r>
              <a:rPr lang="en-US" altLang="ja-JP" sz="1300" dirty="0">
                <a:solidFill>
                  <a:schemeClr val="tx1"/>
                </a:solidFill>
                <a:latin typeface="ＭＳ ゴシック" panose="020B0609070205080204" pitchFamily="49" charset="-128"/>
                <a:ea typeface="ＭＳ ゴシック" panose="020B0609070205080204" pitchFamily="49" charset="-128"/>
              </a:rPr>
              <a:t>28</a:t>
            </a:r>
            <a:r>
              <a:rPr lang="ja-JP" altLang="en-US" sz="1300" dirty="0">
                <a:solidFill>
                  <a:schemeClr val="tx1"/>
                </a:solidFill>
                <a:latin typeface="ＭＳ ゴシック" panose="020B0609070205080204" pitchFamily="49" charset="-128"/>
                <a:ea typeface="ＭＳ ゴシック" panose="020B0609070205080204" pitchFamily="49" charset="-128"/>
              </a:rPr>
              <a:t>年度中に</a:t>
            </a:r>
            <a:r>
              <a:rPr lang="ja-JP" altLang="en-US" sz="1300" dirty="0" smtClean="0">
                <a:solidFill>
                  <a:schemeClr val="tx1"/>
                </a:solidFill>
                <a:latin typeface="ＭＳ ゴシック" panose="020B0609070205080204" pitchFamily="49" charset="-128"/>
                <a:ea typeface="ＭＳ ゴシック" panose="020B0609070205080204" pitchFamily="49" charset="-128"/>
              </a:rPr>
              <a:t>開始予定。</a:t>
            </a:r>
            <a:endParaRPr lang="en-US" altLang="ja-JP" sz="1300" dirty="0" smtClean="0">
              <a:solidFill>
                <a:schemeClr val="tx1"/>
              </a:solidFill>
              <a:latin typeface="ＭＳ ゴシック" panose="020B0609070205080204" pitchFamily="49" charset="-128"/>
              <a:ea typeface="ＭＳ ゴシック" panose="020B0609070205080204" pitchFamily="49" charset="-128"/>
            </a:endParaRPr>
          </a:p>
          <a:p>
            <a:pPr marL="0" indent="0">
              <a:lnSpc>
                <a:spcPts val="1200"/>
              </a:lnSpc>
              <a:spcBef>
                <a:spcPts val="0"/>
              </a:spcBef>
              <a:spcAft>
                <a:spcPts val="0"/>
              </a:spcAft>
              <a:buNone/>
            </a:pPr>
            <a:endParaRPr lang="en-US" altLang="ja-JP" sz="1400" dirty="0" smtClean="0">
              <a:solidFill>
                <a:schemeClr val="tx1"/>
              </a:solidFill>
              <a:latin typeface="ＭＳ ゴシック" panose="020B0609070205080204" pitchFamily="49" charset="-128"/>
              <a:ea typeface="ＭＳ ゴシック" panose="020B0609070205080204" pitchFamily="49" charset="-128"/>
            </a:endParaRPr>
          </a:p>
          <a:p>
            <a:pPr marL="0" indent="0">
              <a:spcBef>
                <a:spcPts val="0"/>
              </a:spcBef>
              <a:spcAft>
                <a:spcPts val="0"/>
              </a:spcAft>
              <a:buNone/>
            </a:pPr>
            <a:r>
              <a:rPr lang="ja-JP" altLang="en-US" sz="1400" dirty="0" smtClean="0">
                <a:solidFill>
                  <a:schemeClr val="tx1"/>
                </a:solidFill>
                <a:latin typeface="ＭＳ ゴシック" panose="020B0609070205080204" pitchFamily="49" charset="-128"/>
                <a:ea typeface="ＭＳ ゴシック" panose="020B0609070205080204" pitchFamily="49" charset="-128"/>
              </a:rPr>
              <a:t>詳細</a:t>
            </a:r>
            <a:r>
              <a:rPr lang="ja-JP" altLang="en-US" sz="1400" dirty="0">
                <a:solidFill>
                  <a:schemeClr val="tx1"/>
                </a:solidFill>
                <a:latin typeface="ＭＳ ゴシック" panose="020B0609070205080204" pitchFamily="49" charset="-128"/>
                <a:ea typeface="ＭＳ ゴシック" panose="020B0609070205080204" pitchFamily="49" charset="-128"/>
              </a:rPr>
              <a:t>は厚生労働省ホームページをご確認ください。</a:t>
            </a:r>
          </a:p>
          <a:p>
            <a:pPr marL="0" indent="0">
              <a:spcBef>
                <a:spcPts val="0"/>
              </a:spcBef>
              <a:spcAft>
                <a:spcPts val="0"/>
              </a:spcAft>
              <a:buNone/>
            </a:pPr>
            <a:r>
              <a:rPr lang="ja-JP" altLang="en-US" sz="1400" dirty="0">
                <a:solidFill>
                  <a:schemeClr val="tx1"/>
                </a:solidFill>
                <a:latin typeface="ＭＳ ゴシック" panose="020B0609070205080204" pitchFamily="49" charset="-128"/>
                <a:ea typeface="ＭＳ ゴシック" panose="020B0609070205080204" pitchFamily="49" charset="-128"/>
              </a:rPr>
              <a:t>特例認定企業の取組事例を紹介した資料もダウンロードできます。</a:t>
            </a:r>
          </a:p>
          <a:p>
            <a:pPr marL="0" indent="0" defTabSz="1030414">
              <a:spcBef>
                <a:spcPts val="0"/>
              </a:spcBef>
              <a:spcAft>
                <a:spcPts val="0"/>
              </a:spcAft>
              <a:buNone/>
            </a:pPr>
            <a:r>
              <a:rPr lang="en-US" altLang="ja-JP" sz="1400" u="sng" dirty="0">
                <a:solidFill>
                  <a:srgbClr val="0070C0"/>
                </a:solidFill>
              </a:rPr>
              <a:t>http://www.mhlw.go.jp/stf/houdou/0000133600.html</a:t>
            </a:r>
            <a:r>
              <a:rPr lang="ja-JP" altLang="en-US" sz="1400" u="sng" dirty="0">
                <a:solidFill>
                  <a:srgbClr val="0070C0"/>
                </a:solidFill>
              </a:rPr>
              <a:t> </a:t>
            </a:r>
          </a:p>
        </p:txBody>
      </p:sp>
      <p:sp>
        <p:nvSpPr>
          <p:cNvPr id="15" name="タイトル 1"/>
          <p:cNvSpPr txBox="1">
            <a:spLocks/>
          </p:cNvSpPr>
          <p:nvPr/>
        </p:nvSpPr>
        <p:spPr>
          <a:xfrm>
            <a:off x="504912" y="449933"/>
            <a:ext cx="6480000" cy="376534"/>
          </a:xfrm>
          <a:prstGeom prst="rect">
            <a:avLst/>
          </a:prstGeom>
        </p:spPr>
        <p:txBody>
          <a:bodyPr vert="horz" lIns="95432" tIns="47715" rIns="95432" bIns="47715" rtlCol="0" anchor="ctr">
            <a:noAutofit/>
          </a:bodyPr>
          <a:lstStyle>
            <a:defPPr>
              <a:defRPr lang="ja-JP"/>
            </a:defPPr>
            <a:lvl1pPr marL="0" algn="l" defTabSz="1030414" rtl="0" eaLnBrk="1" latinLnBrk="0" hangingPunct="1">
              <a:defRPr kumimoji="1" sz="1900" kern="1200">
                <a:solidFill>
                  <a:schemeClr val="tx1"/>
                </a:solidFill>
                <a:latin typeface="+mn-lt"/>
                <a:ea typeface="+mn-ea"/>
                <a:cs typeface="+mn-cs"/>
              </a:defRPr>
            </a:lvl1pPr>
            <a:lvl2pPr marL="515206" algn="l" defTabSz="1030414" rtl="0" eaLnBrk="1" latinLnBrk="0" hangingPunct="1">
              <a:defRPr kumimoji="1" sz="1900" kern="1200">
                <a:solidFill>
                  <a:schemeClr val="tx1"/>
                </a:solidFill>
                <a:latin typeface="+mn-lt"/>
                <a:ea typeface="+mn-ea"/>
                <a:cs typeface="+mn-cs"/>
              </a:defRPr>
            </a:lvl2pPr>
            <a:lvl3pPr marL="1030414" algn="l" defTabSz="1030414" rtl="0" eaLnBrk="1" latinLnBrk="0" hangingPunct="1">
              <a:defRPr kumimoji="1" sz="1900" kern="1200">
                <a:solidFill>
                  <a:schemeClr val="tx1"/>
                </a:solidFill>
                <a:latin typeface="+mn-lt"/>
                <a:ea typeface="+mn-ea"/>
                <a:cs typeface="+mn-cs"/>
              </a:defRPr>
            </a:lvl3pPr>
            <a:lvl4pPr marL="1545619" algn="l" defTabSz="1030414" rtl="0" eaLnBrk="1" latinLnBrk="0" hangingPunct="1">
              <a:defRPr kumimoji="1" sz="1900" kern="1200">
                <a:solidFill>
                  <a:schemeClr val="tx1"/>
                </a:solidFill>
                <a:latin typeface="+mn-lt"/>
                <a:ea typeface="+mn-ea"/>
                <a:cs typeface="+mn-cs"/>
              </a:defRPr>
            </a:lvl4pPr>
            <a:lvl5pPr marL="2060826" algn="l" defTabSz="1030414" rtl="0" eaLnBrk="1" latinLnBrk="0" hangingPunct="1">
              <a:defRPr kumimoji="1" sz="1900" kern="1200">
                <a:solidFill>
                  <a:schemeClr val="tx1"/>
                </a:solidFill>
                <a:latin typeface="+mn-lt"/>
                <a:ea typeface="+mn-ea"/>
                <a:cs typeface="+mn-cs"/>
              </a:defRPr>
            </a:lvl5pPr>
            <a:lvl6pPr marL="2576031" algn="l" defTabSz="1030414" rtl="0" eaLnBrk="1" latinLnBrk="0" hangingPunct="1">
              <a:defRPr kumimoji="1" sz="1900" kern="1200">
                <a:solidFill>
                  <a:schemeClr val="tx1"/>
                </a:solidFill>
                <a:latin typeface="+mn-lt"/>
                <a:ea typeface="+mn-ea"/>
                <a:cs typeface="+mn-cs"/>
              </a:defRPr>
            </a:lvl6pPr>
            <a:lvl7pPr marL="3091239" algn="l" defTabSz="1030414" rtl="0" eaLnBrk="1" latinLnBrk="0" hangingPunct="1">
              <a:defRPr kumimoji="1" sz="1900" kern="1200">
                <a:solidFill>
                  <a:schemeClr val="tx1"/>
                </a:solidFill>
                <a:latin typeface="+mn-lt"/>
                <a:ea typeface="+mn-ea"/>
                <a:cs typeface="+mn-cs"/>
              </a:defRPr>
            </a:lvl7pPr>
            <a:lvl8pPr marL="3606445" algn="l" defTabSz="1030414" rtl="0" eaLnBrk="1" latinLnBrk="0" hangingPunct="1">
              <a:defRPr kumimoji="1" sz="1900" kern="1200">
                <a:solidFill>
                  <a:schemeClr val="tx1"/>
                </a:solidFill>
                <a:latin typeface="+mn-lt"/>
                <a:ea typeface="+mn-ea"/>
                <a:cs typeface="+mn-cs"/>
              </a:defRPr>
            </a:lvl8pPr>
            <a:lvl9pPr marL="4121650" algn="l" defTabSz="1030414" rtl="0" eaLnBrk="1" latinLnBrk="0" hangingPunct="1">
              <a:defRPr kumimoji="1" sz="1900" kern="1200">
                <a:solidFill>
                  <a:schemeClr val="tx1"/>
                </a:solidFill>
                <a:latin typeface="+mn-lt"/>
                <a:ea typeface="+mn-ea"/>
                <a:cs typeface="+mn-cs"/>
              </a:defRPr>
            </a:lvl9pPr>
          </a:lstStyle>
          <a:p>
            <a:r>
              <a:rPr lang="ja-JP" altLang="en-US" sz="1500" b="1" dirty="0" smtClean="0">
                <a:solidFill>
                  <a:schemeClr val="accent4">
                    <a:lumMod val="75000"/>
                  </a:schemeClr>
                </a:solidFill>
                <a:latin typeface="MS UI Gothic" panose="020B0600070205080204" pitchFamily="50" charset="-128"/>
                <a:ea typeface="MS UI Gothic" panose="020B0600070205080204" pitchFamily="50" charset="-128"/>
              </a:rPr>
              <a:t> </a:t>
            </a:r>
            <a:r>
              <a:rPr lang="ja-JP" altLang="en-US" sz="1600" b="1" dirty="0">
                <a:solidFill>
                  <a:srgbClr val="7030A0"/>
                </a:solidFill>
                <a:latin typeface="MS UI Gothic" panose="020B0600070205080204" pitchFamily="50" charset="-128"/>
                <a:ea typeface="MS UI Gothic" panose="020B0600070205080204" pitchFamily="50" charset="-128"/>
              </a:rPr>
              <a:t>≪社会保険の適用拡大にあわせキャリアアップ助成金が変更します。≫</a:t>
            </a:r>
          </a:p>
        </p:txBody>
      </p:sp>
      <p:sp>
        <p:nvSpPr>
          <p:cNvPr id="10" name="コンテンツ プレースホルダー 2"/>
          <p:cNvSpPr txBox="1">
            <a:spLocks/>
          </p:cNvSpPr>
          <p:nvPr/>
        </p:nvSpPr>
        <p:spPr>
          <a:xfrm>
            <a:off x="648916" y="1746077"/>
            <a:ext cx="6192000" cy="2793976"/>
          </a:xfrm>
          <a:prstGeom prst="rect">
            <a:avLst/>
          </a:prstGeom>
        </p:spPr>
        <p:txBody>
          <a:bodyPr vert="horz" lIns="91418" tIns="45709" rIns="91418" bIns="45709" rtlCol="0" anchor="t" anchorCtr="0">
            <a:noAutofit/>
          </a:bodyPr>
          <a:lst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Clr>
                <a:schemeClr val="tx2"/>
              </a:buClr>
              <a:buSzPct val="101000"/>
              <a:buFont typeface="Courier New" pitchFamily="49" charset="0"/>
              <a:buChar char="o"/>
              <a:defRPr kumimoji="1" sz="1200" kern="1200">
                <a:solidFill>
                  <a:schemeClr val="tx1"/>
                </a:solidFill>
                <a:latin typeface="+mn-lt"/>
                <a:ea typeface="+mn-ea"/>
                <a:cs typeface="+mn-cs"/>
              </a:defRPr>
            </a:lvl6pPr>
            <a:lvl7pPr marL="29718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7pPr>
            <a:lvl8pPr marL="34290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8pPr>
            <a:lvl9pPr marL="3886200" indent="-228600" algn="l" defTabSz="457200" rtl="0" eaLnBrk="1" latinLnBrk="0" hangingPunct="1">
              <a:spcBef>
                <a:spcPct val="20000"/>
              </a:spcBef>
              <a:buClr>
                <a:schemeClr val="tx2"/>
              </a:buClr>
              <a:buFont typeface="Courier New" pitchFamily="49" charset="0"/>
              <a:buChar char="o"/>
              <a:defRPr kumimoji="1" sz="1200" kern="1200" baseline="0">
                <a:solidFill>
                  <a:schemeClr val="tx1"/>
                </a:solidFill>
                <a:latin typeface="+mn-lt"/>
                <a:ea typeface="+mn-ea"/>
                <a:cs typeface="+mn-cs"/>
              </a:defRPr>
            </a:lvl9pPr>
          </a:lstStyle>
          <a:p>
            <a:pPr marL="0" indent="0">
              <a:spcBef>
                <a:spcPts val="0"/>
              </a:spcBef>
              <a:spcAft>
                <a:spcPts val="0"/>
              </a:spcAft>
              <a:buNone/>
            </a:pPr>
            <a:r>
              <a:rPr lang="ja-JP" altLang="en-US" sz="1200" dirty="0">
                <a:solidFill>
                  <a:schemeClr val="tx1"/>
                </a:solidFill>
                <a:latin typeface="MS UI Gothic" panose="020B0600070205080204" pitchFamily="50" charset="-128"/>
                <a:ea typeface="MS UI Gothic" panose="020B0600070205080204" pitchFamily="50" charset="-128"/>
              </a:rPr>
              <a:t>　</a:t>
            </a:r>
            <a:endParaRPr lang="en-US" altLang="ja-JP" sz="1200" dirty="0" smtClean="0">
              <a:solidFill>
                <a:schemeClr val="tx1"/>
              </a:solidFill>
              <a:latin typeface="MS UI Gothic" panose="020B0600070205080204" pitchFamily="50" charset="-128"/>
              <a:ea typeface="MS UI Gothic" panose="020B0600070205080204" pitchFamily="50" charset="-128"/>
            </a:endParaRPr>
          </a:p>
          <a:p>
            <a:pPr marL="0" indent="0">
              <a:buNone/>
            </a:pPr>
            <a:endParaRPr lang="ja-JP" altLang="en-US" sz="1200" dirty="0">
              <a:effectLst/>
            </a:endParaRPr>
          </a:p>
        </p:txBody>
      </p:sp>
      <p:sp>
        <p:nvSpPr>
          <p:cNvPr id="4" name="テキスト ボックス 3"/>
          <p:cNvSpPr txBox="1"/>
          <p:nvPr/>
        </p:nvSpPr>
        <p:spPr>
          <a:xfrm>
            <a:off x="450912" y="809973"/>
            <a:ext cx="6588000" cy="3847207"/>
          </a:xfrm>
          <a:prstGeom prst="rect">
            <a:avLst/>
          </a:prstGeom>
          <a:noFill/>
        </p:spPr>
        <p:txBody>
          <a:bodyPr wrap="square" rtlCol="0">
            <a:spAutoFit/>
          </a:bodyPr>
          <a:lstStyle/>
          <a:p>
            <a:r>
              <a:rPr lang="ja-JP" altLang="ja-JP" sz="1400" dirty="0">
                <a:latin typeface="ＭＳ ゴシック" panose="020B0609070205080204" pitchFamily="49" charset="-128"/>
                <a:ea typeface="ＭＳ ゴシック" panose="020B0609070205080204" pitchFamily="49" charset="-128"/>
              </a:rPr>
              <a:t>※「キャリアアップ助成金」とは非正規雇用労働者の企業内でのキャリアアップ等を促進するために設けられた事業主に対する</a:t>
            </a:r>
            <a:r>
              <a:rPr lang="ja-JP" altLang="ja-JP" sz="1400" dirty="0" smtClean="0">
                <a:latin typeface="ＭＳ ゴシック" panose="020B0609070205080204" pitchFamily="49" charset="-128"/>
                <a:ea typeface="ＭＳ ゴシック" panose="020B0609070205080204" pitchFamily="49" charset="-128"/>
              </a:rPr>
              <a:t>助成</a:t>
            </a:r>
            <a:r>
              <a:rPr lang="ja-JP" altLang="en-US" sz="1400" dirty="0" smtClean="0">
                <a:latin typeface="ＭＳ ゴシック" panose="020B0609070205080204" pitchFamily="49" charset="-128"/>
                <a:ea typeface="ＭＳ ゴシック" panose="020B0609070205080204" pitchFamily="49" charset="-128"/>
              </a:rPr>
              <a:t>金</a:t>
            </a:r>
            <a:r>
              <a:rPr lang="ja-JP" altLang="ja-JP" sz="1400" dirty="0" smtClean="0">
                <a:latin typeface="ＭＳ ゴシック" panose="020B0609070205080204" pitchFamily="49" charset="-128"/>
                <a:ea typeface="ＭＳ ゴシック" panose="020B0609070205080204" pitchFamily="49" charset="-128"/>
              </a:rPr>
              <a:t>制度</a:t>
            </a:r>
            <a:r>
              <a:rPr lang="ja-JP" altLang="ja-JP" sz="1400" dirty="0">
                <a:latin typeface="ＭＳ ゴシック" panose="020B0609070205080204" pitchFamily="49" charset="-128"/>
                <a:ea typeface="ＭＳ ゴシック" panose="020B0609070205080204" pitchFamily="49" charset="-128"/>
              </a:rPr>
              <a:t>であり、</a:t>
            </a:r>
            <a:r>
              <a:rPr lang="ja-JP" altLang="ja-JP" sz="1400" dirty="0" smtClean="0">
                <a:latin typeface="ＭＳ ゴシック" panose="020B0609070205080204" pitchFamily="49" charset="-128"/>
                <a:ea typeface="ＭＳ ゴシック" panose="020B0609070205080204" pitchFamily="49" charset="-128"/>
              </a:rPr>
              <a:t>正社員化</a:t>
            </a:r>
            <a:r>
              <a:rPr lang="ja-JP" altLang="en-US" sz="1400" dirty="0">
                <a:latin typeface="ＭＳ ゴシック" panose="020B0609070205080204" pitchFamily="49" charset="-128"/>
                <a:ea typeface="ＭＳ ゴシック" panose="020B0609070205080204" pitchFamily="49" charset="-128"/>
              </a:rPr>
              <a:t>、</a:t>
            </a:r>
            <a:r>
              <a:rPr lang="ja-JP" altLang="ja-JP" sz="1400" dirty="0" smtClean="0">
                <a:latin typeface="ＭＳ ゴシック" panose="020B0609070205080204" pitchFamily="49" charset="-128"/>
                <a:ea typeface="ＭＳ ゴシック" panose="020B0609070205080204" pitchFamily="49" charset="-128"/>
              </a:rPr>
              <a:t>人材育成</a:t>
            </a:r>
            <a:r>
              <a:rPr lang="ja-JP" altLang="en-US" sz="1400" dirty="0" smtClean="0">
                <a:latin typeface="ＭＳ ゴシック" panose="020B0609070205080204" pitchFamily="49" charset="-128"/>
                <a:ea typeface="ＭＳ ゴシック" panose="020B0609070205080204" pitchFamily="49" charset="-128"/>
              </a:rPr>
              <a:t>、</a:t>
            </a:r>
            <a:r>
              <a:rPr lang="ja-JP" altLang="ja-JP" sz="1400" dirty="0" smtClean="0">
                <a:latin typeface="ＭＳ ゴシック" panose="020B0609070205080204" pitchFamily="49" charset="-128"/>
                <a:ea typeface="ＭＳ ゴシック" panose="020B0609070205080204" pitchFamily="49" charset="-128"/>
              </a:rPr>
              <a:t>処遇改善の３</a:t>
            </a:r>
            <a:r>
              <a:rPr lang="ja-JP" altLang="en-US" sz="1400" dirty="0" smtClean="0">
                <a:latin typeface="ＭＳ ゴシック" panose="020B0609070205080204" pitchFamily="49" charset="-128"/>
                <a:ea typeface="ＭＳ ゴシック" panose="020B0609070205080204" pitchFamily="49" charset="-128"/>
              </a:rPr>
              <a:t>コース</a:t>
            </a:r>
            <a:r>
              <a:rPr lang="ja-JP" altLang="ja-JP" sz="1400" dirty="0" smtClean="0">
                <a:latin typeface="ＭＳ ゴシック" panose="020B0609070205080204" pitchFamily="49" charset="-128"/>
                <a:ea typeface="ＭＳ ゴシック" panose="020B0609070205080204" pitchFamily="49" charset="-128"/>
              </a:rPr>
              <a:t>に</a:t>
            </a:r>
            <a:r>
              <a:rPr lang="ja-JP" altLang="ja-JP" sz="1400" dirty="0">
                <a:latin typeface="ＭＳ ゴシック" panose="020B0609070205080204" pitchFamily="49" charset="-128"/>
                <a:ea typeface="ＭＳ ゴシック" panose="020B0609070205080204" pitchFamily="49" charset="-128"/>
              </a:rPr>
              <a:t>分かれています</a:t>
            </a:r>
            <a:r>
              <a:rPr lang="ja-JP" altLang="ja-JP"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r>
              <a:rPr lang="ja-JP" altLang="en-US" sz="1400" dirty="0" smtClean="0">
                <a:latin typeface="ＭＳ ゴシック" panose="020B0609070205080204" pitchFamily="49" charset="-128"/>
                <a:ea typeface="ＭＳ ゴシック" panose="020B0609070205080204" pitchFamily="49" charset="-128"/>
              </a:rPr>
              <a:t>　</a:t>
            </a:r>
            <a:r>
              <a:rPr lang="ja-JP" altLang="ja-JP" sz="1400" dirty="0" smtClean="0">
                <a:latin typeface="ＭＳ ゴシック" panose="020B0609070205080204" pitchFamily="49" charset="-128"/>
                <a:ea typeface="ＭＳ ゴシック" panose="020B0609070205080204" pitchFamily="49" charset="-128"/>
              </a:rPr>
              <a:t>平成</a:t>
            </a:r>
            <a:r>
              <a:rPr lang="en-US" altLang="ja-JP" sz="1400" dirty="0">
                <a:latin typeface="ＭＳ ゴシック" panose="020B0609070205080204" pitchFamily="49" charset="-128"/>
                <a:ea typeface="ＭＳ ゴシック" panose="020B0609070205080204" pitchFamily="49" charset="-128"/>
              </a:rPr>
              <a:t>28</a:t>
            </a:r>
            <a:r>
              <a:rPr lang="ja-JP" altLang="ja-JP" sz="1400" dirty="0">
                <a:latin typeface="ＭＳ ゴシック" panose="020B0609070205080204" pitchFamily="49" charset="-128"/>
                <a:ea typeface="ＭＳ ゴシック" panose="020B0609070205080204" pitchFamily="49" charset="-128"/>
              </a:rPr>
              <a:t>年</a:t>
            </a:r>
            <a:r>
              <a:rPr lang="en-US" altLang="ja-JP" sz="1400" dirty="0">
                <a:latin typeface="ＭＳ ゴシック" panose="020B0609070205080204" pitchFamily="49" charset="-128"/>
                <a:ea typeface="ＭＳ ゴシック" panose="020B0609070205080204" pitchFamily="49" charset="-128"/>
              </a:rPr>
              <a:t>10</a:t>
            </a:r>
            <a:r>
              <a:rPr lang="ja-JP" altLang="ja-JP" sz="1400" dirty="0">
                <a:latin typeface="ＭＳ ゴシック" panose="020B0609070205080204" pitchFamily="49" charset="-128"/>
                <a:ea typeface="ＭＳ ゴシック" panose="020B0609070205080204" pitchFamily="49" charset="-128"/>
              </a:rPr>
              <a:t>月から社会保険の適用拡大に伴い、処遇改善コース（短時間労働者の労働時間延長）の支給要件が拡充されます</a:t>
            </a:r>
            <a:r>
              <a:rPr lang="ja-JP" altLang="ja-JP"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a:lnSpc>
                <a:spcPts val="1200"/>
              </a:lnSpc>
            </a:pPr>
            <a:endParaRPr lang="ja-JP" altLang="ja-JP" sz="1400" dirty="0">
              <a:latin typeface="ＭＳ ゴシック" panose="020B0609070205080204" pitchFamily="49" charset="-128"/>
              <a:ea typeface="ＭＳ ゴシック" panose="020B0609070205080204" pitchFamily="49" charset="-128"/>
            </a:endParaRPr>
          </a:p>
          <a:p>
            <a:r>
              <a:rPr lang="ja-JP" altLang="ja-JP" sz="1400" dirty="0">
                <a:latin typeface="ＭＳ ゴシック" panose="020B0609070205080204" pitchFamily="49" charset="-128"/>
                <a:ea typeface="ＭＳ ゴシック" panose="020B0609070205080204" pitchFamily="49" charset="-128"/>
              </a:rPr>
              <a:t>＜現行＞　　　　　　　　　　　　　　　　　　　　　　　　　　　　　　　　　　　　　　　　　　　　　</a:t>
            </a:r>
            <a:endParaRPr lang="en-US" altLang="ja-JP" sz="1400" dirty="0" smtClean="0">
              <a:latin typeface="ＭＳ ゴシック" panose="020B0609070205080204" pitchFamily="49" charset="-128"/>
              <a:ea typeface="ＭＳ ゴシック" panose="020B0609070205080204" pitchFamily="49" charset="-128"/>
            </a:endParaRPr>
          </a:p>
          <a:p>
            <a:r>
              <a:rPr lang="ja-JP" altLang="ja-JP" sz="1400" dirty="0" smtClean="0">
                <a:latin typeface="ＭＳ ゴシック" panose="020B0609070205080204" pitchFamily="49" charset="-128"/>
                <a:ea typeface="ＭＳ ゴシック" panose="020B0609070205080204" pitchFamily="49" charset="-128"/>
              </a:rPr>
              <a:t>週</a:t>
            </a:r>
            <a:r>
              <a:rPr lang="ja-JP" altLang="ja-JP" sz="1400" dirty="0">
                <a:latin typeface="ＭＳ ゴシック" panose="020B0609070205080204" pitchFamily="49" charset="-128"/>
                <a:ea typeface="ＭＳ ゴシック" panose="020B0609070205080204" pitchFamily="49" charset="-128"/>
              </a:rPr>
              <a:t>所定労働時間を</a:t>
            </a:r>
            <a:r>
              <a:rPr lang="en-US" altLang="ja-JP" sz="1400" u="sng" dirty="0">
                <a:latin typeface="ＭＳ ゴシック" panose="020B0609070205080204" pitchFamily="49" charset="-128"/>
                <a:ea typeface="ＭＳ ゴシック" panose="020B0609070205080204" pitchFamily="49" charset="-128"/>
              </a:rPr>
              <a:t>25</a:t>
            </a:r>
            <a:r>
              <a:rPr lang="ja-JP" altLang="ja-JP" sz="1400" u="sng" dirty="0">
                <a:latin typeface="ＭＳ ゴシック" panose="020B0609070205080204" pitchFamily="49" charset="-128"/>
                <a:ea typeface="ＭＳ ゴシック" panose="020B0609070205080204" pitchFamily="49" charset="-128"/>
              </a:rPr>
              <a:t>時間未満から</a:t>
            </a:r>
            <a:r>
              <a:rPr lang="en-US" altLang="ja-JP" sz="1400" u="sng" dirty="0">
                <a:latin typeface="ＭＳ ゴシック" panose="020B0609070205080204" pitchFamily="49" charset="-128"/>
                <a:ea typeface="ＭＳ ゴシック" panose="020B0609070205080204" pitchFamily="49" charset="-128"/>
              </a:rPr>
              <a:t>30</a:t>
            </a:r>
            <a:r>
              <a:rPr lang="ja-JP" altLang="ja-JP" sz="1400" u="sng" dirty="0">
                <a:latin typeface="ＭＳ ゴシック" panose="020B0609070205080204" pitchFamily="49" charset="-128"/>
                <a:ea typeface="ＭＳ ゴシック" panose="020B0609070205080204" pitchFamily="49" charset="-128"/>
              </a:rPr>
              <a:t>時間以上に延長</a:t>
            </a:r>
            <a:r>
              <a:rPr lang="ja-JP" altLang="ja-JP" sz="1400" dirty="0">
                <a:latin typeface="ＭＳ ゴシック" panose="020B0609070205080204" pitchFamily="49" charset="-128"/>
                <a:ea typeface="ＭＳ ゴシック" panose="020B0609070205080204" pitchFamily="49" charset="-128"/>
              </a:rPr>
              <a:t>し、社会保険を適用した場合。</a:t>
            </a:r>
          </a:p>
          <a:p>
            <a:r>
              <a:rPr lang="en-US" altLang="ja-JP" sz="1400" dirty="0">
                <a:latin typeface="ＭＳ ゴシック" panose="020B0609070205080204" pitchFamily="49" charset="-128"/>
                <a:ea typeface="ＭＳ ゴシック" panose="020B0609070205080204" pitchFamily="49" charset="-128"/>
              </a:rPr>
              <a:t> </a:t>
            </a:r>
            <a:r>
              <a:rPr lang="ja-JP" altLang="ja-JP" sz="1400" dirty="0" smtClean="0">
                <a:latin typeface="ＭＳ ゴシック" panose="020B0609070205080204" pitchFamily="49" charset="-128"/>
                <a:ea typeface="ＭＳ ゴシック" panose="020B0609070205080204" pitchFamily="49" charset="-128"/>
              </a:rPr>
              <a:t>＜</a:t>
            </a:r>
            <a:r>
              <a:rPr lang="ja-JP" altLang="ja-JP" sz="1400" dirty="0">
                <a:latin typeface="ＭＳ ゴシック" panose="020B0609070205080204" pitchFamily="49" charset="-128"/>
                <a:ea typeface="ＭＳ ゴシック" panose="020B0609070205080204" pitchFamily="49" charset="-128"/>
              </a:rPr>
              <a:t>平成</a:t>
            </a:r>
            <a:r>
              <a:rPr lang="en-US" altLang="ja-JP" sz="1400" dirty="0">
                <a:latin typeface="ＭＳ ゴシック" panose="020B0609070205080204" pitchFamily="49" charset="-128"/>
                <a:ea typeface="ＭＳ ゴシック" panose="020B0609070205080204" pitchFamily="49" charset="-128"/>
              </a:rPr>
              <a:t>28</a:t>
            </a:r>
            <a:r>
              <a:rPr lang="ja-JP" altLang="ja-JP" sz="1400" dirty="0">
                <a:latin typeface="ＭＳ ゴシック" panose="020B0609070205080204" pitchFamily="49" charset="-128"/>
                <a:ea typeface="ＭＳ ゴシック" panose="020B0609070205080204" pitchFamily="49" charset="-128"/>
              </a:rPr>
              <a:t>年</a:t>
            </a:r>
            <a:r>
              <a:rPr lang="en-US" altLang="ja-JP" sz="1400" dirty="0">
                <a:latin typeface="ＭＳ ゴシック" panose="020B0609070205080204" pitchFamily="49" charset="-128"/>
                <a:ea typeface="ＭＳ ゴシック" panose="020B0609070205080204" pitchFamily="49" charset="-128"/>
              </a:rPr>
              <a:t>10</a:t>
            </a:r>
            <a:r>
              <a:rPr lang="ja-JP" altLang="ja-JP" sz="1400" dirty="0">
                <a:latin typeface="ＭＳ ゴシック" panose="020B0609070205080204" pitchFamily="49" charset="-128"/>
                <a:ea typeface="ＭＳ ゴシック" panose="020B0609070205080204" pitchFamily="49" charset="-128"/>
              </a:rPr>
              <a:t>月以降＞　　　　　　　　　　　　　　　　　　　　　　　　　　　　　　　　　　　</a:t>
            </a:r>
            <a:endParaRPr lang="en-US" altLang="ja-JP" sz="1400" dirty="0" smtClean="0">
              <a:latin typeface="ＭＳ ゴシック" panose="020B0609070205080204" pitchFamily="49" charset="-128"/>
              <a:ea typeface="ＭＳ ゴシック" panose="020B0609070205080204" pitchFamily="49" charset="-128"/>
            </a:endParaRPr>
          </a:p>
          <a:p>
            <a:r>
              <a:rPr lang="ja-JP" altLang="ja-JP" sz="1400" dirty="0" smtClean="0">
                <a:latin typeface="ＭＳ ゴシック" panose="020B0609070205080204" pitchFamily="49" charset="-128"/>
                <a:ea typeface="ＭＳ ゴシック" panose="020B0609070205080204" pitchFamily="49" charset="-128"/>
              </a:rPr>
              <a:t>週</a:t>
            </a:r>
            <a:r>
              <a:rPr lang="ja-JP" altLang="ja-JP" sz="1400" dirty="0">
                <a:latin typeface="ＭＳ ゴシック" panose="020B0609070205080204" pitchFamily="49" charset="-128"/>
                <a:ea typeface="ＭＳ ゴシック" panose="020B0609070205080204" pitchFamily="49" charset="-128"/>
              </a:rPr>
              <a:t>所定労働時間を</a:t>
            </a:r>
            <a:r>
              <a:rPr lang="en-US" altLang="ja-JP" sz="1400" u="sng" dirty="0">
                <a:latin typeface="ＭＳ ゴシック" panose="020B0609070205080204" pitchFamily="49" charset="-128"/>
                <a:ea typeface="ＭＳ ゴシック" panose="020B0609070205080204" pitchFamily="49" charset="-128"/>
              </a:rPr>
              <a:t>5</a:t>
            </a:r>
            <a:r>
              <a:rPr lang="ja-JP" altLang="ja-JP" sz="1400" u="sng" dirty="0">
                <a:latin typeface="ＭＳ ゴシック" panose="020B0609070205080204" pitchFamily="49" charset="-128"/>
                <a:ea typeface="ＭＳ ゴシック" panose="020B0609070205080204" pitchFamily="49" charset="-128"/>
              </a:rPr>
              <a:t>時間以上延長</a:t>
            </a:r>
            <a:r>
              <a:rPr lang="ja-JP" altLang="ja-JP" sz="1400" dirty="0">
                <a:latin typeface="ＭＳ ゴシック" panose="020B0609070205080204" pitchFamily="49" charset="-128"/>
                <a:ea typeface="ＭＳ ゴシック" panose="020B0609070205080204" pitchFamily="49" charset="-128"/>
              </a:rPr>
              <a:t>し、社会</a:t>
            </a:r>
            <a:r>
              <a:rPr lang="ja-JP" altLang="ja-JP" sz="1400" dirty="0" smtClean="0">
                <a:latin typeface="ＭＳ ゴシック" panose="020B0609070205080204" pitchFamily="49" charset="-128"/>
                <a:ea typeface="ＭＳ ゴシック" panose="020B0609070205080204" pitchFamily="49" charset="-128"/>
              </a:rPr>
              <a:t>保険</a:t>
            </a:r>
            <a:r>
              <a:rPr lang="ja-JP" altLang="en-US" sz="1400" dirty="0" smtClean="0">
                <a:latin typeface="ＭＳ ゴシック" panose="020B0609070205080204" pitchFamily="49" charset="-128"/>
                <a:ea typeface="ＭＳ ゴシック" panose="020B0609070205080204" pitchFamily="49" charset="-128"/>
              </a:rPr>
              <a:t>を</a:t>
            </a:r>
            <a:r>
              <a:rPr lang="ja-JP" altLang="ja-JP" sz="1400" dirty="0" smtClean="0">
                <a:latin typeface="ＭＳ ゴシック" panose="020B0609070205080204" pitchFamily="49" charset="-128"/>
                <a:ea typeface="ＭＳ ゴシック" panose="020B0609070205080204" pitchFamily="49" charset="-128"/>
              </a:rPr>
              <a:t>適用</a:t>
            </a:r>
            <a:r>
              <a:rPr lang="ja-JP" altLang="ja-JP" sz="1400" dirty="0">
                <a:latin typeface="ＭＳ ゴシック" panose="020B0609070205080204" pitchFamily="49" charset="-128"/>
                <a:ea typeface="ＭＳ ゴシック" panose="020B0609070205080204" pitchFamily="49" charset="-128"/>
              </a:rPr>
              <a:t>した場合。</a:t>
            </a:r>
          </a:p>
          <a:p>
            <a:pPr>
              <a:lnSpc>
                <a:spcPts val="1200"/>
              </a:lnSpc>
            </a:pPr>
            <a:endParaRPr lang="en-US" altLang="ja-JP" sz="1400" dirty="0" smtClean="0">
              <a:latin typeface="ＭＳ ゴシック" panose="020B0609070205080204" pitchFamily="49" charset="-128"/>
              <a:ea typeface="ＭＳ ゴシック" panose="020B0609070205080204" pitchFamily="49" charset="-128"/>
            </a:endParaRPr>
          </a:p>
          <a:p>
            <a:r>
              <a:rPr lang="ja-JP" altLang="en-US" sz="1400" dirty="0">
                <a:latin typeface="ＭＳ ゴシック" panose="020B0609070205080204" pitchFamily="49" charset="-128"/>
                <a:ea typeface="ＭＳ ゴシック" panose="020B0609070205080204" pitchFamily="49" charset="-128"/>
              </a:rPr>
              <a:t>　</a:t>
            </a:r>
            <a:r>
              <a:rPr lang="ja-JP" altLang="ja-JP" sz="1400" dirty="0" smtClean="0">
                <a:latin typeface="ＭＳ ゴシック" panose="020B0609070205080204" pitchFamily="49" charset="-128"/>
                <a:ea typeface="ＭＳ ゴシック" panose="020B0609070205080204" pitchFamily="49" charset="-128"/>
              </a:rPr>
              <a:t>今回</a:t>
            </a:r>
            <a:r>
              <a:rPr lang="ja-JP" altLang="ja-JP" sz="1400" dirty="0">
                <a:latin typeface="ＭＳ ゴシック" panose="020B0609070205080204" pitchFamily="49" charset="-128"/>
                <a:ea typeface="ＭＳ ゴシック" panose="020B0609070205080204" pitchFamily="49" charset="-128"/>
              </a:rPr>
              <a:t>の変更により、対象労働者の範囲が広がり（週</a:t>
            </a:r>
            <a:r>
              <a:rPr lang="en-US" altLang="ja-JP" sz="1400" dirty="0">
                <a:latin typeface="ＭＳ ゴシック" panose="020B0609070205080204" pitchFamily="49" charset="-128"/>
                <a:ea typeface="ＭＳ ゴシック" panose="020B0609070205080204" pitchFamily="49" charset="-128"/>
              </a:rPr>
              <a:t>25</a:t>
            </a:r>
            <a:r>
              <a:rPr lang="ja-JP" altLang="ja-JP" sz="1400" dirty="0">
                <a:latin typeface="ＭＳ ゴシック" panose="020B0609070205080204" pitchFamily="49" charset="-128"/>
                <a:ea typeface="ＭＳ ゴシック" panose="020B0609070205080204" pitchFamily="49" charset="-128"/>
              </a:rPr>
              <a:t>時間以上週</a:t>
            </a:r>
            <a:r>
              <a:rPr lang="en-US" altLang="ja-JP" sz="1400" dirty="0">
                <a:latin typeface="ＭＳ ゴシック" panose="020B0609070205080204" pitchFamily="49" charset="-128"/>
                <a:ea typeface="ＭＳ ゴシック" panose="020B0609070205080204" pitchFamily="49" charset="-128"/>
              </a:rPr>
              <a:t>30</a:t>
            </a:r>
            <a:r>
              <a:rPr lang="ja-JP" altLang="ja-JP" sz="1400" dirty="0">
                <a:latin typeface="ＭＳ ゴシック" panose="020B0609070205080204" pitchFamily="49" charset="-128"/>
                <a:ea typeface="ＭＳ ゴシック" panose="020B0609070205080204" pitchFamily="49" charset="-128"/>
              </a:rPr>
              <a:t>時間未満も利用可）、より利用しやすくなります。尚、施行は社会</a:t>
            </a:r>
            <a:r>
              <a:rPr lang="ja-JP" altLang="ja-JP" sz="1400" dirty="0" smtClean="0">
                <a:latin typeface="ＭＳ ゴシック" panose="020B0609070205080204" pitchFamily="49" charset="-128"/>
                <a:ea typeface="ＭＳ ゴシック" panose="020B0609070205080204" pitchFamily="49" charset="-128"/>
              </a:rPr>
              <a:t>保険</a:t>
            </a:r>
            <a:r>
              <a:rPr lang="ja-JP" altLang="en-US" sz="1400" dirty="0" smtClean="0">
                <a:latin typeface="ＭＳ ゴシック" panose="020B0609070205080204" pitchFamily="49" charset="-128"/>
                <a:ea typeface="ＭＳ ゴシック" panose="020B0609070205080204" pitchFamily="49" charset="-128"/>
              </a:rPr>
              <a:t>の</a:t>
            </a:r>
            <a:r>
              <a:rPr lang="ja-JP" altLang="ja-JP" sz="1400" dirty="0" smtClean="0">
                <a:latin typeface="ＭＳ ゴシック" panose="020B0609070205080204" pitchFamily="49" charset="-128"/>
                <a:ea typeface="ＭＳ ゴシック" panose="020B0609070205080204" pitchFamily="49" charset="-128"/>
              </a:rPr>
              <a:t>適用</a:t>
            </a:r>
            <a:r>
              <a:rPr lang="ja-JP" altLang="ja-JP" sz="1400" dirty="0">
                <a:latin typeface="ＭＳ ゴシック" panose="020B0609070205080204" pitchFamily="49" charset="-128"/>
                <a:ea typeface="ＭＳ ゴシック" panose="020B0609070205080204" pitchFamily="49" charset="-128"/>
              </a:rPr>
              <a:t>拡大が行われる平成</a:t>
            </a:r>
            <a:r>
              <a:rPr lang="en-US" altLang="ja-JP" sz="1400" dirty="0">
                <a:latin typeface="ＭＳ ゴシック" panose="020B0609070205080204" pitchFamily="49" charset="-128"/>
                <a:ea typeface="ＭＳ ゴシック" panose="020B0609070205080204" pitchFamily="49" charset="-128"/>
              </a:rPr>
              <a:t>28</a:t>
            </a:r>
            <a:r>
              <a:rPr lang="ja-JP" altLang="ja-JP" sz="1400" dirty="0">
                <a:latin typeface="ＭＳ ゴシック" panose="020B0609070205080204" pitchFamily="49" charset="-128"/>
                <a:ea typeface="ＭＳ ゴシック" panose="020B0609070205080204" pitchFamily="49" charset="-128"/>
              </a:rPr>
              <a:t>年</a:t>
            </a:r>
            <a:r>
              <a:rPr lang="en-US" altLang="ja-JP" sz="1400" dirty="0">
                <a:latin typeface="ＭＳ ゴシック" panose="020B0609070205080204" pitchFamily="49" charset="-128"/>
                <a:ea typeface="ＭＳ ゴシック" panose="020B0609070205080204" pitchFamily="49" charset="-128"/>
              </a:rPr>
              <a:t>10</a:t>
            </a:r>
            <a:r>
              <a:rPr lang="ja-JP" altLang="ja-JP" sz="1400" dirty="0">
                <a:latin typeface="ＭＳ ゴシック" panose="020B0609070205080204" pitchFamily="49" charset="-128"/>
                <a:ea typeface="ＭＳ ゴシック" panose="020B0609070205080204" pitchFamily="49" charset="-128"/>
              </a:rPr>
              <a:t>月</a:t>
            </a:r>
            <a:r>
              <a:rPr lang="en-US" altLang="ja-JP" sz="1400" dirty="0">
                <a:latin typeface="ＭＳ ゴシック" panose="020B0609070205080204" pitchFamily="49" charset="-128"/>
                <a:ea typeface="ＭＳ ゴシック" panose="020B0609070205080204" pitchFamily="49" charset="-128"/>
              </a:rPr>
              <a:t>1</a:t>
            </a:r>
            <a:r>
              <a:rPr lang="ja-JP" altLang="ja-JP" sz="1400" dirty="0">
                <a:latin typeface="ＭＳ ゴシック" panose="020B0609070205080204" pitchFamily="49" charset="-128"/>
                <a:ea typeface="ＭＳ ゴシック" panose="020B0609070205080204" pitchFamily="49" charset="-128"/>
              </a:rPr>
              <a:t>日が予定され、</a:t>
            </a:r>
            <a:r>
              <a:rPr lang="en-US" altLang="ja-JP" sz="1400" dirty="0">
                <a:latin typeface="ＭＳ ゴシック" panose="020B0609070205080204" pitchFamily="49" charset="-128"/>
                <a:ea typeface="ＭＳ ゴシック" panose="020B0609070205080204" pitchFamily="49" charset="-128"/>
              </a:rPr>
              <a:t>9</a:t>
            </a:r>
            <a:r>
              <a:rPr lang="ja-JP" altLang="ja-JP" sz="1400" dirty="0">
                <a:latin typeface="ＭＳ ゴシック" panose="020B0609070205080204" pitchFamily="49" charset="-128"/>
                <a:ea typeface="ＭＳ ゴシック" panose="020B0609070205080204" pitchFamily="49" charset="-128"/>
              </a:rPr>
              <a:t>月下旬に公布される予定です。</a:t>
            </a:r>
          </a:p>
          <a:p>
            <a:pPr>
              <a:lnSpc>
                <a:spcPts val="1200"/>
              </a:lnSpc>
            </a:pPr>
            <a:r>
              <a:rPr lang="ja-JP" altLang="en-US" sz="1400" dirty="0" smtClean="0">
                <a:latin typeface="ＭＳ ゴシック" panose="020B0609070205080204" pitchFamily="49" charset="-128"/>
                <a:ea typeface="ＭＳ ゴシック" panose="020B0609070205080204" pitchFamily="49" charset="-128"/>
              </a:rPr>
              <a:t>　</a:t>
            </a:r>
            <a:endParaRPr lang="en-US" altLang="ja-JP" sz="1400" dirty="0" smtClean="0">
              <a:latin typeface="ＭＳ ゴシック" panose="020B0609070205080204" pitchFamily="49" charset="-128"/>
              <a:ea typeface="ＭＳ ゴシック" panose="020B0609070205080204" pitchFamily="49" charset="-128"/>
            </a:endParaRPr>
          </a:p>
          <a:p>
            <a:r>
              <a:rPr lang="ja-JP" altLang="ja-JP" sz="1400" dirty="0" smtClean="0">
                <a:latin typeface="ＭＳ ゴシック" panose="020B0609070205080204" pitchFamily="49" charset="-128"/>
                <a:ea typeface="ＭＳ ゴシック" panose="020B0609070205080204" pitchFamily="49" charset="-128"/>
              </a:rPr>
              <a:t>詳細は、厚生労働省より公開されているリーフレットをご参照ください。</a:t>
            </a:r>
          </a:p>
          <a:p>
            <a:pPr>
              <a:buClr>
                <a:schemeClr val="tx1">
                  <a:lumMod val="75000"/>
                  <a:lumOff val="25000"/>
                </a:schemeClr>
              </a:buClr>
            </a:pPr>
            <a:r>
              <a:rPr lang="en-US" altLang="ja-JP" sz="1400" u="sng" dirty="0">
                <a:solidFill>
                  <a:srgbClr val="0070C0"/>
                </a:solidFill>
              </a:rPr>
              <a:t>http://www.mhlw.go.jp/stf/seisakunitsuite/bunya/koyou_roudou/part_haken/jigyounushi/career.html</a:t>
            </a:r>
            <a:endParaRPr lang="ja-JP" altLang="en-US" sz="1400" u="sng" dirty="0">
              <a:solidFill>
                <a:srgbClr val="0070C0"/>
              </a:solidFill>
            </a:endParaRPr>
          </a:p>
        </p:txBody>
      </p:sp>
      <p:sp>
        <p:nvSpPr>
          <p:cNvPr id="19" name="タイトル 1"/>
          <p:cNvSpPr txBox="1">
            <a:spLocks/>
          </p:cNvSpPr>
          <p:nvPr/>
        </p:nvSpPr>
        <p:spPr>
          <a:xfrm>
            <a:off x="504912" y="4698405"/>
            <a:ext cx="6480000" cy="376534"/>
          </a:xfrm>
          <a:prstGeom prst="rect">
            <a:avLst/>
          </a:prstGeom>
        </p:spPr>
        <p:txBody>
          <a:bodyPr vert="horz" lIns="95432" tIns="47715" rIns="95432" bIns="47715" rtlCol="0" anchor="ctr">
            <a:noAutofit/>
          </a:bodyPr>
          <a:lstStyle>
            <a:defPPr>
              <a:defRPr lang="ja-JP"/>
            </a:defPPr>
            <a:lvl1pPr marL="0" algn="l" defTabSz="1030414" rtl="0" eaLnBrk="1" latinLnBrk="0" hangingPunct="1">
              <a:defRPr kumimoji="1" sz="1900" kern="1200">
                <a:solidFill>
                  <a:schemeClr val="tx1"/>
                </a:solidFill>
                <a:latin typeface="+mn-lt"/>
                <a:ea typeface="+mn-ea"/>
                <a:cs typeface="+mn-cs"/>
              </a:defRPr>
            </a:lvl1pPr>
            <a:lvl2pPr marL="515206" algn="l" defTabSz="1030414" rtl="0" eaLnBrk="1" latinLnBrk="0" hangingPunct="1">
              <a:defRPr kumimoji="1" sz="1900" kern="1200">
                <a:solidFill>
                  <a:schemeClr val="tx1"/>
                </a:solidFill>
                <a:latin typeface="+mn-lt"/>
                <a:ea typeface="+mn-ea"/>
                <a:cs typeface="+mn-cs"/>
              </a:defRPr>
            </a:lvl2pPr>
            <a:lvl3pPr marL="1030414" algn="l" defTabSz="1030414" rtl="0" eaLnBrk="1" latinLnBrk="0" hangingPunct="1">
              <a:defRPr kumimoji="1" sz="1900" kern="1200">
                <a:solidFill>
                  <a:schemeClr val="tx1"/>
                </a:solidFill>
                <a:latin typeface="+mn-lt"/>
                <a:ea typeface="+mn-ea"/>
                <a:cs typeface="+mn-cs"/>
              </a:defRPr>
            </a:lvl3pPr>
            <a:lvl4pPr marL="1545619" algn="l" defTabSz="1030414" rtl="0" eaLnBrk="1" latinLnBrk="0" hangingPunct="1">
              <a:defRPr kumimoji="1" sz="1900" kern="1200">
                <a:solidFill>
                  <a:schemeClr val="tx1"/>
                </a:solidFill>
                <a:latin typeface="+mn-lt"/>
                <a:ea typeface="+mn-ea"/>
                <a:cs typeface="+mn-cs"/>
              </a:defRPr>
            </a:lvl4pPr>
            <a:lvl5pPr marL="2060826" algn="l" defTabSz="1030414" rtl="0" eaLnBrk="1" latinLnBrk="0" hangingPunct="1">
              <a:defRPr kumimoji="1" sz="1900" kern="1200">
                <a:solidFill>
                  <a:schemeClr val="tx1"/>
                </a:solidFill>
                <a:latin typeface="+mn-lt"/>
                <a:ea typeface="+mn-ea"/>
                <a:cs typeface="+mn-cs"/>
              </a:defRPr>
            </a:lvl5pPr>
            <a:lvl6pPr marL="2576031" algn="l" defTabSz="1030414" rtl="0" eaLnBrk="1" latinLnBrk="0" hangingPunct="1">
              <a:defRPr kumimoji="1" sz="1900" kern="1200">
                <a:solidFill>
                  <a:schemeClr val="tx1"/>
                </a:solidFill>
                <a:latin typeface="+mn-lt"/>
                <a:ea typeface="+mn-ea"/>
                <a:cs typeface="+mn-cs"/>
              </a:defRPr>
            </a:lvl6pPr>
            <a:lvl7pPr marL="3091239" algn="l" defTabSz="1030414" rtl="0" eaLnBrk="1" latinLnBrk="0" hangingPunct="1">
              <a:defRPr kumimoji="1" sz="1900" kern="1200">
                <a:solidFill>
                  <a:schemeClr val="tx1"/>
                </a:solidFill>
                <a:latin typeface="+mn-lt"/>
                <a:ea typeface="+mn-ea"/>
                <a:cs typeface="+mn-cs"/>
              </a:defRPr>
            </a:lvl7pPr>
            <a:lvl8pPr marL="3606445" algn="l" defTabSz="1030414" rtl="0" eaLnBrk="1" latinLnBrk="0" hangingPunct="1">
              <a:defRPr kumimoji="1" sz="1900" kern="1200">
                <a:solidFill>
                  <a:schemeClr val="tx1"/>
                </a:solidFill>
                <a:latin typeface="+mn-lt"/>
                <a:ea typeface="+mn-ea"/>
                <a:cs typeface="+mn-cs"/>
              </a:defRPr>
            </a:lvl8pPr>
            <a:lvl9pPr marL="4121650" algn="l" defTabSz="1030414" rtl="0" eaLnBrk="1" latinLnBrk="0" hangingPunct="1">
              <a:defRPr kumimoji="1" sz="1900" kern="1200">
                <a:solidFill>
                  <a:schemeClr val="tx1"/>
                </a:solidFill>
                <a:latin typeface="+mn-lt"/>
                <a:ea typeface="+mn-ea"/>
                <a:cs typeface="+mn-cs"/>
              </a:defRPr>
            </a:lvl9pPr>
          </a:lstStyle>
          <a:p>
            <a:r>
              <a:rPr lang="ja-JP" altLang="en-US" sz="1500" b="1" dirty="0" smtClean="0">
                <a:solidFill>
                  <a:schemeClr val="accent4">
                    <a:lumMod val="75000"/>
                  </a:schemeClr>
                </a:solidFill>
                <a:latin typeface="MS UI Gothic" panose="020B0600070205080204" pitchFamily="50" charset="-128"/>
                <a:ea typeface="MS UI Gothic" panose="020B0600070205080204" pitchFamily="50" charset="-128"/>
              </a:rPr>
              <a:t> </a:t>
            </a:r>
            <a:r>
              <a:rPr lang="ja-JP" altLang="en-US" sz="1600" b="1" dirty="0">
                <a:solidFill>
                  <a:srgbClr val="7030A0"/>
                </a:solidFill>
                <a:latin typeface="MS UI Gothic" panose="020B0600070205080204" pitchFamily="50" charset="-128"/>
                <a:ea typeface="MS UI Gothic" panose="020B0600070205080204" pitchFamily="50" charset="-128"/>
              </a:rPr>
              <a:t>≪プラチナ</a:t>
            </a:r>
            <a:r>
              <a:rPr lang="ja-JP" altLang="en-US" sz="1600" b="1" dirty="0" err="1">
                <a:solidFill>
                  <a:srgbClr val="7030A0"/>
                </a:solidFill>
                <a:latin typeface="MS UI Gothic" panose="020B0600070205080204" pitchFamily="50" charset="-128"/>
                <a:ea typeface="MS UI Gothic" panose="020B0600070205080204" pitchFamily="50" charset="-128"/>
              </a:rPr>
              <a:t>くるみん</a:t>
            </a:r>
            <a:r>
              <a:rPr lang="ja-JP" altLang="en-US" sz="1600" b="1" dirty="0">
                <a:solidFill>
                  <a:srgbClr val="7030A0"/>
                </a:solidFill>
                <a:latin typeface="MS UI Gothic" panose="020B0600070205080204" pitchFamily="50" charset="-128"/>
                <a:ea typeface="MS UI Gothic" panose="020B0600070205080204" pitchFamily="50" charset="-128"/>
              </a:rPr>
              <a:t>認定企業が</a:t>
            </a:r>
            <a:r>
              <a:rPr lang="en-US" altLang="ja-JP" sz="1600" b="1" dirty="0">
                <a:solidFill>
                  <a:srgbClr val="7030A0"/>
                </a:solidFill>
                <a:latin typeface="MS UI Gothic" panose="020B0600070205080204" pitchFamily="50" charset="-128"/>
                <a:ea typeface="MS UI Gothic" panose="020B0600070205080204" pitchFamily="50" charset="-128"/>
              </a:rPr>
              <a:t>100</a:t>
            </a:r>
            <a:r>
              <a:rPr lang="ja-JP" altLang="en-US" sz="1600" b="1" dirty="0">
                <a:solidFill>
                  <a:srgbClr val="7030A0"/>
                </a:solidFill>
                <a:latin typeface="MS UI Gothic" panose="020B0600070205080204" pitchFamily="50" charset="-128"/>
                <a:ea typeface="MS UI Gothic" panose="020B0600070205080204" pitchFamily="50" charset="-128"/>
              </a:rPr>
              <a:t>社を突破しました！≫</a:t>
            </a:r>
          </a:p>
        </p:txBody>
      </p:sp>
      <p:pic>
        <p:nvPicPr>
          <p:cNvPr id="20" name="図 19" descr="http://www.mhlw.go.jp/image/04-Houdouhappyou-11903000-Koyoukintoujidoukateikyoku-Shokugyoukateiryouritsuka/0000134523.jpg"/>
          <p:cNvPicPr>
            <a:picLocks noChangeAspect="1"/>
          </p:cNvPicPr>
          <p:nvPr/>
        </p:nvPicPr>
        <p:blipFill rotWithShape="1">
          <a:blip r:embed="rId2" cstate="print">
            <a:extLst>
              <a:ext uri="{28A0092B-C50C-407E-A947-70E740481C1C}">
                <a14:useLocalDpi xmlns:a14="http://schemas.microsoft.com/office/drawing/2010/main" val="0"/>
              </a:ext>
            </a:extLst>
          </a:blip>
          <a:srcRect r="26539"/>
          <a:stretch/>
        </p:blipFill>
        <p:spPr bwMode="auto">
          <a:xfrm>
            <a:off x="1017345" y="8874869"/>
            <a:ext cx="1761185" cy="748665"/>
          </a:xfrm>
          <a:prstGeom prst="rect">
            <a:avLst/>
          </a:prstGeom>
          <a:noFill/>
          <a:ln>
            <a:noFill/>
          </a:ln>
          <a:extLst>
            <a:ext uri="{53640926-AAD7-44D8-BBD7-CCE9431645EC}">
              <a14:shadowObscured xmlns:a14="http://schemas.microsoft.com/office/drawing/2010/main"/>
            </a:ext>
          </a:extLst>
        </p:spPr>
      </p:pic>
      <p:sp>
        <p:nvSpPr>
          <p:cNvPr id="22" name="テキスト ボックス 4"/>
          <p:cNvSpPr txBox="1"/>
          <p:nvPr/>
        </p:nvSpPr>
        <p:spPr>
          <a:xfrm>
            <a:off x="597774" y="8730853"/>
            <a:ext cx="2880000" cy="29527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000" kern="100" dirty="0">
                <a:solidFill>
                  <a:srgbClr val="000000"/>
                </a:solidFill>
                <a:effectLst/>
                <a:ea typeface="ＭＳ ゴシック"/>
                <a:cs typeface="メイリオ"/>
              </a:rPr>
              <a:t>■特例認定マーク（愛称：プラチナくるみん）</a:t>
            </a:r>
            <a:endParaRPr lang="ja-JP" sz="1100" kern="100" dirty="0">
              <a:effectLst/>
              <a:ea typeface="ＭＳ 明朝"/>
              <a:cs typeface="Times New Roman"/>
            </a:endParaRPr>
          </a:p>
        </p:txBody>
      </p:sp>
      <p:sp>
        <p:nvSpPr>
          <p:cNvPr id="5" name="テキスト ボックス 4"/>
          <p:cNvSpPr txBox="1"/>
          <p:nvPr/>
        </p:nvSpPr>
        <p:spPr>
          <a:xfrm>
            <a:off x="612924" y="9522941"/>
            <a:ext cx="2516932" cy="369332"/>
          </a:xfrm>
          <a:prstGeom prst="rect">
            <a:avLst/>
          </a:prstGeom>
          <a:noFill/>
          <a:ln>
            <a:noFill/>
          </a:ln>
        </p:spPr>
        <p:txBody>
          <a:bodyPr wrap="square" rtlCol="0">
            <a:spAutoFit/>
          </a:bodyPr>
          <a:lstStyle/>
          <a:p>
            <a:r>
              <a:rPr lang="ja-JP" altLang="ja-JP" sz="900" dirty="0"/>
              <a:t>＊マークの色は認定企業の希望により、ピンク・青・緑など</a:t>
            </a:r>
            <a:r>
              <a:rPr lang="en-US" altLang="ja-JP" sz="900" dirty="0"/>
              <a:t> 12 </a:t>
            </a:r>
            <a:r>
              <a:rPr lang="ja-JP" altLang="ja-JP" sz="900" dirty="0"/>
              <a:t>色から選ぶことができます。</a:t>
            </a:r>
            <a:endParaRPr kumimoji="1" lang="ja-JP" altLang="en-US" sz="900" dirty="0"/>
          </a:p>
        </p:txBody>
      </p:sp>
    </p:spTree>
    <p:extLst>
      <p:ext uri="{BB962C8B-B14F-4D97-AF65-F5344CB8AC3E}">
        <p14:creationId xmlns:p14="http://schemas.microsoft.com/office/powerpoint/2010/main" val="37876312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7044</TotalTime>
  <Words>332</Words>
  <Application>Microsoft Office PowerPoint</Application>
  <PresentationFormat>ユーザー設定</PresentationFormat>
  <Paragraphs>72</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mihira201303D</dc:creator>
  <cp:lastModifiedBy>PC2</cp:lastModifiedBy>
  <cp:revision>441</cp:revision>
  <cp:lastPrinted>2016-08-30T09:30:15Z</cp:lastPrinted>
  <dcterms:created xsi:type="dcterms:W3CDTF">2014-06-30T05:23:29Z</dcterms:created>
  <dcterms:modified xsi:type="dcterms:W3CDTF">2016-08-31T02:35:29Z</dcterms:modified>
</cp:coreProperties>
</file>